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2" r:id="rId7"/>
    <p:sldId id="265" r:id="rId8"/>
    <p:sldId id="264" r:id="rId9"/>
    <p:sldId id="266" r:id="rId10"/>
    <p:sldId id="267" r:id="rId11"/>
    <p:sldId id="263"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9EA50-5D99-416F-806D-8A7C05E9022E}"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B065A60-B842-462A-AA5A-7D4AF71EF833}">
      <dgm:prSet/>
      <dgm:spPr/>
      <dgm:t>
        <a:bodyPr/>
        <a:lstStyle/>
        <a:p>
          <a:r>
            <a:rPr lang="en-US" dirty="0"/>
            <a:t>1) </a:t>
          </a:r>
          <a:r>
            <a:rPr lang="en-US" b="0" i="0" dirty="0"/>
            <a:t>Data Exploration</a:t>
          </a:r>
          <a:endParaRPr lang="en-US" dirty="0"/>
        </a:p>
      </dgm:t>
    </dgm:pt>
    <dgm:pt modelId="{625A7657-01EE-4036-860D-DD2A5CDD97F7}" type="parTrans" cxnId="{959963EC-7761-40BE-A3E4-59596D6F9E7F}">
      <dgm:prSet/>
      <dgm:spPr/>
      <dgm:t>
        <a:bodyPr/>
        <a:lstStyle/>
        <a:p>
          <a:endParaRPr lang="en-US"/>
        </a:p>
      </dgm:t>
    </dgm:pt>
    <dgm:pt modelId="{1BFBA133-15E1-4E3A-9D38-33CD29251470}" type="sibTrans" cxnId="{959963EC-7761-40BE-A3E4-59596D6F9E7F}">
      <dgm:prSet/>
      <dgm:spPr/>
      <dgm:t>
        <a:bodyPr/>
        <a:lstStyle/>
        <a:p>
          <a:endParaRPr lang="en-US"/>
        </a:p>
      </dgm:t>
    </dgm:pt>
    <dgm:pt modelId="{16CB3270-F330-4AD4-8A74-35289A6A8906}">
      <dgm:prSet/>
      <dgm:spPr/>
      <dgm:t>
        <a:bodyPr/>
        <a:lstStyle/>
        <a:p>
          <a:r>
            <a:rPr lang="en-US" b="0" i="0" dirty="0"/>
            <a:t>2) Analysis</a:t>
          </a:r>
          <a:endParaRPr lang="en-US" dirty="0"/>
        </a:p>
      </dgm:t>
    </dgm:pt>
    <dgm:pt modelId="{3CEF3C24-624A-4AA1-B874-359FBC8A241A}" type="parTrans" cxnId="{600768C8-2950-48A1-B3F6-F4875A85DB99}">
      <dgm:prSet/>
      <dgm:spPr/>
      <dgm:t>
        <a:bodyPr/>
        <a:lstStyle/>
        <a:p>
          <a:endParaRPr lang="en-US"/>
        </a:p>
      </dgm:t>
    </dgm:pt>
    <dgm:pt modelId="{FB75889D-817E-44AD-A6F1-BDD64C6A02F7}" type="sibTrans" cxnId="{600768C8-2950-48A1-B3F6-F4875A85DB99}">
      <dgm:prSet/>
      <dgm:spPr/>
      <dgm:t>
        <a:bodyPr/>
        <a:lstStyle/>
        <a:p>
          <a:endParaRPr lang="en-US"/>
        </a:p>
      </dgm:t>
    </dgm:pt>
    <dgm:pt modelId="{EE3DEE12-DADA-4832-B0B5-ED11AD2148A3}">
      <dgm:prSet/>
      <dgm:spPr/>
      <dgm:t>
        <a:bodyPr/>
        <a:lstStyle/>
        <a:p>
          <a:r>
            <a:rPr lang="en-US" b="0" i="0"/>
            <a:t>3) Data Visualization</a:t>
          </a:r>
          <a:endParaRPr lang="en-US"/>
        </a:p>
      </dgm:t>
    </dgm:pt>
    <dgm:pt modelId="{18540923-9376-4EC6-8FB2-52370EB5EEDF}" type="parTrans" cxnId="{F4F6AC1D-7C99-426A-AC28-DAC4C4D28160}">
      <dgm:prSet/>
      <dgm:spPr/>
      <dgm:t>
        <a:bodyPr/>
        <a:lstStyle/>
        <a:p>
          <a:endParaRPr lang="en-US"/>
        </a:p>
      </dgm:t>
    </dgm:pt>
    <dgm:pt modelId="{2707157B-7F79-467A-8C3F-1FD886AD8081}" type="sibTrans" cxnId="{F4F6AC1D-7C99-426A-AC28-DAC4C4D28160}">
      <dgm:prSet/>
      <dgm:spPr/>
      <dgm:t>
        <a:bodyPr/>
        <a:lstStyle/>
        <a:p>
          <a:endParaRPr lang="en-US"/>
        </a:p>
      </dgm:t>
    </dgm:pt>
    <dgm:pt modelId="{6AC67499-768C-4A07-8095-9782DBD8CB82}">
      <dgm:prSet/>
      <dgm:spPr/>
      <dgm:t>
        <a:bodyPr/>
        <a:lstStyle/>
        <a:p>
          <a:r>
            <a:rPr lang="en-US"/>
            <a:t>4) </a:t>
          </a:r>
          <a:r>
            <a:rPr lang="en-US" b="0" i="0"/>
            <a:t>Conclusion</a:t>
          </a:r>
          <a:endParaRPr lang="en-US"/>
        </a:p>
      </dgm:t>
    </dgm:pt>
    <dgm:pt modelId="{CC69BC2B-A137-444D-B5EE-247564A2ADED}" type="parTrans" cxnId="{84992B90-068E-49CB-95A4-6F404DA2A798}">
      <dgm:prSet/>
      <dgm:spPr/>
      <dgm:t>
        <a:bodyPr/>
        <a:lstStyle/>
        <a:p>
          <a:endParaRPr lang="en-US"/>
        </a:p>
      </dgm:t>
    </dgm:pt>
    <dgm:pt modelId="{AFFA7B78-090F-4947-A6B7-26953C32DBE3}" type="sibTrans" cxnId="{84992B90-068E-49CB-95A4-6F404DA2A798}">
      <dgm:prSet/>
      <dgm:spPr/>
      <dgm:t>
        <a:bodyPr/>
        <a:lstStyle/>
        <a:p>
          <a:endParaRPr lang="en-US"/>
        </a:p>
      </dgm:t>
    </dgm:pt>
    <dgm:pt modelId="{22CDA874-42FB-4164-AD3D-3560EBC8E141}" type="pres">
      <dgm:prSet presAssocID="{F1F9EA50-5D99-416F-806D-8A7C05E9022E}" presName="outerComposite" presStyleCnt="0">
        <dgm:presLayoutVars>
          <dgm:chMax val="5"/>
          <dgm:dir/>
          <dgm:resizeHandles val="exact"/>
        </dgm:presLayoutVars>
      </dgm:prSet>
      <dgm:spPr/>
    </dgm:pt>
    <dgm:pt modelId="{0FF55FCC-0277-4E47-AD78-343EE6FFF50A}" type="pres">
      <dgm:prSet presAssocID="{F1F9EA50-5D99-416F-806D-8A7C05E9022E}" presName="dummyMaxCanvas" presStyleCnt="0">
        <dgm:presLayoutVars/>
      </dgm:prSet>
      <dgm:spPr/>
    </dgm:pt>
    <dgm:pt modelId="{4B8B8A1D-ED3C-48A6-8275-B2D4827C8C66}" type="pres">
      <dgm:prSet presAssocID="{F1F9EA50-5D99-416F-806D-8A7C05E9022E}" presName="FourNodes_1" presStyleLbl="node1" presStyleIdx="0" presStyleCnt="4">
        <dgm:presLayoutVars>
          <dgm:bulletEnabled val="1"/>
        </dgm:presLayoutVars>
      </dgm:prSet>
      <dgm:spPr/>
    </dgm:pt>
    <dgm:pt modelId="{DDBBCA23-E9D9-4D87-87C9-458395752C30}" type="pres">
      <dgm:prSet presAssocID="{F1F9EA50-5D99-416F-806D-8A7C05E9022E}" presName="FourNodes_2" presStyleLbl="node1" presStyleIdx="1" presStyleCnt="4">
        <dgm:presLayoutVars>
          <dgm:bulletEnabled val="1"/>
        </dgm:presLayoutVars>
      </dgm:prSet>
      <dgm:spPr/>
    </dgm:pt>
    <dgm:pt modelId="{9CE40410-7F46-4AE7-BBF5-28E33F88B71C}" type="pres">
      <dgm:prSet presAssocID="{F1F9EA50-5D99-416F-806D-8A7C05E9022E}" presName="FourNodes_3" presStyleLbl="node1" presStyleIdx="2" presStyleCnt="4">
        <dgm:presLayoutVars>
          <dgm:bulletEnabled val="1"/>
        </dgm:presLayoutVars>
      </dgm:prSet>
      <dgm:spPr/>
    </dgm:pt>
    <dgm:pt modelId="{535FD46F-CF05-4230-8F23-A717AA42400C}" type="pres">
      <dgm:prSet presAssocID="{F1F9EA50-5D99-416F-806D-8A7C05E9022E}" presName="FourNodes_4" presStyleLbl="node1" presStyleIdx="3" presStyleCnt="4">
        <dgm:presLayoutVars>
          <dgm:bulletEnabled val="1"/>
        </dgm:presLayoutVars>
      </dgm:prSet>
      <dgm:spPr/>
    </dgm:pt>
    <dgm:pt modelId="{495F1DA9-2B87-4703-AE42-2F5706E89C58}" type="pres">
      <dgm:prSet presAssocID="{F1F9EA50-5D99-416F-806D-8A7C05E9022E}" presName="FourConn_1-2" presStyleLbl="fgAccFollowNode1" presStyleIdx="0" presStyleCnt="3">
        <dgm:presLayoutVars>
          <dgm:bulletEnabled val="1"/>
        </dgm:presLayoutVars>
      </dgm:prSet>
      <dgm:spPr/>
    </dgm:pt>
    <dgm:pt modelId="{E8FD5482-F0A3-4982-87F4-B1D357BA14C3}" type="pres">
      <dgm:prSet presAssocID="{F1F9EA50-5D99-416F-806D-8A7C05E9022E}" presName="FourConn_2-3" presStyleLbl="fgAccFollowNode1" presStyleIdx="1" presStyleCnt="3">
        <dgm:presLayoutVars>
          <dgm:bulletEnabled val="1"/>
        </dgm:presLayoutVars>
      </dgm:prSet>
      <dgm:spPr/>
    </dgm:pt>
    <dgm:pt modelId="{22942ABC-B2B0-4066-87C1-941E16C62B1C}" type="pres">
      <dgm:prSet presAssocID="{F1F9EA50-5D99-416F-806D-8A7C05E9022E}" presName="FourConn_3-4" presStyleLbl="fgAccFollowNode1" presStyleIdx="2" presStyleCnt="3">
        <dgm:presLayoutVars>
          <dgm:bulletEnabled val="1"/>
        </dgm:presLayoutVars>
      </dgm:prSet>
      <dgm:spPr/>
    </dgm:pt>
    <dgm:pt modelId="{55DD9A41-0A68-4ACE-8F01-7D374108F5BB}" type="pres">
      <dgm:prSet presAssocID="{F1F9EA50-5D99-416F-806D-8A7C05E9022E}" presName="FourNodes_1_text" presStyleLbl="node1" presStyleIdx="3" presStyleCnt="4">
        <dgm:presLayoutVars>
          <dgm:bulletEnabled val="1"/>
        </dgm:presLayoutVars>
      </dgm:prSet>
      <dgm:spPr/>
    </dgm:pt>
    <dgm:pt modelId="{CB2B3B53-732D-4CC6-B585-877405943E5B}" type="pres">
      <dgm:prSet presAssocID="{F1F9EA50-5D99-416F-806D-8A7C05E9022E}" presName="FourNodes_2_text" presStyleLbl="node1" presStyleIdx="3" presStyleCnt="4">
        <dgm:presLayoutVars>
          <dgm:bulletEnabled val="1"/>
        </dgm:presLayoutVars>
      </dgm:prSet>
      <dgm:spPr/>
    </dgm:pt>
    <dgm:pt modelId="{E8CBC7B3-DCF5-47BE-ABFE-2FA05C1D0451}" type="pres">
      <dgm:prSet presAssocID="{F1F9EA50-5D99-416F-806D-8A7C05E9022E}" presName="FourNodes_3_text" presStyleLbl="node1" presStyleIdx="3" presStyleCnt="4">
        <dgm:presLayoutVars>
          <dgm:bulletEnabled val="1"/>
        </dgm:presLayoutVars>
      </dgm:prSet>
      <dgm:spPr/>
    </dgm:pt>
    <dgm:pt modelId="{EE882478-A3EC-4DCA-A19E-C6BCC90A158F}" type="pres">
      <dgm:prSet presAssocID="{F1F9EA50-5D99-416F-806D-8A7C05E9022E}" presName="FourNodes_4_text" presStyleLbl="node1" presStyleIdx="3" presStyleCnt="4">
        <dgm:presLayoutVars>
          <dgm:bulletEnabled val="1"/>
        </dgm:presLayoutVars>
      </dgm:prSet>
      <dgm:spPr/>
    </dgm:pt>
  </dgm:ptLst>
  <dgm:cxnLst>
    <dgm:cxn modelId="{7EE94703-0E03-4309-928E-4DF49A07D119}" type="presOf" srcId="{16CB3270-F330-4AD4-8A74-35289A6A8906}" destId="{DDBBCA23-E9D9-4D87-87C9-458395752C30}" srcOrd="0" destOrd="0" presId="urn:microsoft.com/office/officeart/2005/8/layout/vProcess5"/>
    <dgm:cxn modelId="{22B9F30E-D9A8-4802-8657-36F3DD699A00}" type="presOf" srcId="{2707157B-7F79-467A-8C3F-1FD886AD8081}" destId="{22942ABC-B2B0-4066-87C1-941E16C62B1C}" srcOrd="0" destOrd="0" presId="urn:microsoft.com/office/officeart/2005/8/layout/vProcess5"/>
    <dgm:cxn modelId="{F4F6AC1D-7C99-426A-AC28-DAC4C4D28160}" srcId="{F1F9EA50-5D99-416F-806D-8A7C05E9022E}" destId="{EE3DEE12-DADA-4832-B0B5-ED11AD2148A3}" srcOrd="2" destOrd="0" parTransId="{18540923-9376-4EC6-8FB2-52370EB5EEDF}" sibTransId="{2707157B-7F79-467A-8C3F-1FD886AD8081}"/>
    <dgm:cxn modelId="{14F86D35-BF14-4C75-8B5E-DB8AD75CD381}" type="presOf" srcId="{EE3DEE12-DADA-4832-B0B5-ED11AD2148A3}" destId="{9CE40410-7F46-4AE7-BBF5-28E33F88B71C}" srcOrd="0" destOrd="0" presId="urn:microsoft.com/office/officeart/2005/8/layout/vProcess5"/>
    <dgm:cxn modelId="{C9355440-79A5-4849-819A-88C8E73F507F}" type="presOf" srcId="{6AC67499-768C-4A07-8095-9782DBD8CB82}" destId="{EE882478-A3EC-4DCA-A19E-C6BCC90A158F}" srcOrd="1" destOrd="0" presId="urn:microsoft.com/office/officeart/2005/8/layout/vProcess5"/>
    <dgm:cxn modelId="{8693A85F-63E5-4F0A-839A-AE94426F03A7}" type="presOf" srcId="{0B065A60-B842-462A-AA5A-7D4AF71EF833}" destId="{4B8B8A1D-ED3C-48A6-8275-B2D4827C8C66}" srcOrd="0" destOrd="0" presId="urn:microsoft.com/office/officeart/2005/8/layout/vProcess5"/>
    <dgm:cxn modelId="{F0D70D47-D693-4AD6-949E-F11134CC6B51}" type="presOf" srcId="{6AC67499-768C-4A07-8095-9782DBD8CB82}" destId="{535FD46F-CF05-4230-8F23-A717AA42400C}" srcOrd="0" destOrd="0" presId="urn:microsoft.com/office/officeart/2005/8/layout/vProcess5"/>
    <dgm:cxn modelId="{84992B90-068E-49CB-95A4-6F404DA2A798}" srcId="{F1F9EA50-5D99-416F-806D-8A7C05E9022E}" destId="{6AC67499-768C-4A07-8095-9782DBD8CB82}" srcOrd="3" destOrd="0" parTransId="{CC69BC2B-A137-444D-B5EE-247564A2ADED}" sibTransId="{AFFA7B78-090F-4947-A6B7-26953C32DBE3}"/>
    <dgm:cxn modelId="{43680795-7910-480F-B7B9-33DC8D5423E5}" type="presOf" srcId="{F1F9EA50-5D99-416F-806D-8A7C05E9022E}" destId="{22CDA874-42FB-4164-AD3D-3560EBC8E141}" srcOrd="0" destOrd="0" presId="urn:microsoft.com/office/officeart/2005/8/layout/vProcess5"/>
    <dgm:cxn modelId="{9EDB41AD-CE85-45AE-A917-15FCE92EF67E}" type="presOf" srcId="{EE3DEE12-DADA-4832-B0B5-ED11AD2148A3}" destId="{E8CBC7B3-DCF5-47BE-ABFE-2FA05C1D0451}" srcOrd="1" destOrd="0" presId="urn:microsoft.com/office/officeart/2005/8/layout/vProcess5"/>
    <dgm:cxn modelId="{6AE370B2-595A-45E6-9822-82F79BF44770}" type="presOf" srcId="{FB75889D-817E-44AD-A6F1-BDD64C6A02F7}" destId="{E8FD5482-F0A3-4982-87F4-B1D357BA14C3}" srcOrd="0" destOrd="0" presId="urn:microsoft.com/office/officeart/2005/8/layout/vProcess5"/>
    <dgm:cxn modelId="{4A3856BA-A183-4DF9-9F46-D5997390C7ED}" type="presOf" srcId="{1BFBA133-15E1-4E3A-9D38-33CD29251470}" destId="{495F1DA9-2B87-4703-AE42-2F5706E89C58}" srcOrd="0" destOrd="0" presId="urn:microsoft.com/office/officeart/2005/8/layout/vProcess5"/>
    <dgm:cxn modelId="{3D9F7DBC-C3A6-440C-AF8C-3E120BA9F86B}" type="presOf" srcId="{0B065A60-B842-462A-AA5A-7D4AF71EF833}" destId="{55DD9A41-0A68-4ACE-8F01-7D374108F5BB}" srcOrd="1" destOrd="0" presId="urn:microsoft.com/office/officeart/2005/8/layout/vProcess5"/>
    <dgm:cxn modelId="{600768C8-2950-48A1-B3F6-F4875A85DB99}" srcId="{F1F9EA50-5D99-416F-806D-8A7C05E9022E}" destId="{16CB3270-F330-4AD4-8A74-35289A6A8906}" srcOrd="1" destOrd="0" parTransId="{3CEF3C24-624A-4AA1-B874-359FBC8A241A}" sibTransId="{FB75889D-817E-44AD-A6F1-BDD64C6A02F7}"/>
    <dgm:cxn modelId="{4A7324E9-E282-4D1B-A050-6D74E7196B97}" type="presOf" srcId="{16CB3270-F330-4AD4-8A74-35289A6A8906}" destId="{CB2B3B53-732D-4CC6-B585-877405943E5B}" srcOrd="1" destOrd="0" presId="urn:microsoft.com/office/officeart/2005/8/layout/vProcess5"/>
    <dgm:cxn modelId="{959963EC-7761-40BE-A3E4-59596D6F9E7F}" srcId="{F1F9EA50-5D99-416F-806D-8A7C05E9022E}" destId="{0B065A60-B842-462A-AA5A-7D4AF71EF833}" srcOrd="0" destOrd="0" parTransId="{625A7657-01EE-4036-860D-DD2A5CDD97F7}" sibTransId="{1BFBA133-15E1-4E3A-9D38-33CD29251470}"/>
    <dgm:cxn modelId="{47D386A0-251B-40C9-A79C-9BB5D24C0C84}" type="presParOf" srcId="{22CDA874-42FB-4164-AD3D-3560EBC8E141}" destId="{0FF55FCC-0277-4E47-AD78-343EE6FFF50A}" srcOrd="0" destOrd="0" presId="urn:microsoft.com/office/officeart/2005/8/layout/vProcess5"/>
    <dgm:cxn modelId="{E1CBE8C5-8B20-4D26-93E1-7AE52182A345}" type="presParOf" srcId="{22CDA874-42FB-4164-AD3D-3560EBC8E141}" destId="{4B8B8A1D-ED3C-48A6-8275-B2D4827C8C66}" srcOrd="1" destOrd="0" presId="urn:microsoft.com/office/officeart/2005/8/layout/vProcess5"/>
    <dgm:cxn modelId="{1D609929-FE8B-4EE3-916E-0ABA7851E987}" type="presParOf" srcId="{22CDA874-42FB-4164-AD3D-3560EBC8E141}" destId="{DDBBCA23-E9D9-4D87-87C9-458395752C30}" srcOrd="2" destOrd="0" presId="urn:microsoft.com/office/officeart/2005/8/layout/vProcess5"/>
    <dgm:cxn modelId="{1B9B7634-A4E6-4096-B870-41670F892B6C}" type="presParOf" srcId="{22CDA874-42FB-4164-AD3D-3560EBC8E141}" destId="{9CE40410-7F46-4AE7-BBF5-28E33F88B71C}" srcOrd="3" destOrd="0" presId="urn:microsoft.com/office/officeart/2005/8/layout/vProcess5"/>
    <dgm:cxn modelId="{B63DE5D2-1DD0-49B2-B191-099A6E0556DE}" type="presParOf" srcId="{22CDA874-42FB-4164-AD3D-3560EBC8E141}" destId="{535FD46F-CF05-4230-8F23-A717AA42400C}" srcOrd="4" destOrd="0" presId="urn:microsoft.com/office/officeart/2005/8/layout/vProcess5"/>
    <dgm:cxn modelId="{BCFA60D6-9A4A-4B44-9CB6-3B553613D86F}" type="presParOf" srcId="{22CDA874-42FB-4164-AD3D-3560EBC8E141}" destId="{495F1DA9-2B87-4703-AE42-2F5706E89C58}" srcOrd="5" destOrd="0" presId="urn:microsoft.com/office/officeart/2005/8/layout/vProcess5"/>
    <dgm:cxn modelId="{EEC41667-05D3-4947-8C50-0350242205F8}" type="presParOf" srcId="{22CDA874-42FB-4164-AD3D-3560EBC8E141}" destId="{E8FD5482-F0A3-4982-87F4-B1D357BA14C3}" srcOrd="6" destOrd="0" presId="urn:microsoft.com/office/officeart/2005/8/layout/vProcess5"/>
    <dgm:cxn modelId="{935ED7C9-72F6-4853-A724-8AD13439D451}" type="presParOf" srcId="{22CDA874-42FB-4164-AD3D-3560EBC8E141}" destId="{22942ABC-B2B0-4066-87C1-941E16C62B1C}" srcOrd="7" destOrd="0" presId="urn:microsoft.com/office/officeart/2005/8/layout/vProcess5"/>
    <dgm:cxn modelId="{36A47759-CA54-49F3-B01B-A629408C4810}" type="presParOf" srcId="{22CDA874-42FB-4164-AD3D-3560EBC8E141}" destId="{55DD9A41-0A68-4ACE-8F01-7D374108F5BB}" srcOrd="8" destOrd="0" presId="urn:microsoft.com/office/officeart/2005/8/layout/vProcess5"/>
    <dgm:cxn modelId="{A3B8AD0E-756F-41F8-BD0C-CF056EAD46B1}" type="presParOf" srcId="{22CDA874-42FB-4164-AD3D-3560EBC8E141}" destId="{CB2B3B53-732D-4CC6-B585-877405943E5B}" srcOrd="9" destOrd="0" presId="urn:microsoft.com/office/officeart/2005/8/layout/vProcess5"/>
    <dgm:cxn modelId="{F24C0977-A9B1-43A1-88BC-945EEFF17802}" type="presParOf" srcId="{22CDA874-42FB-4164-AD3D-3560EBC8E141}" destId="{E8CBC7B3-DCF5-47BE-ABFE-2FA05C1D0451}" srcOrd="10" destOrd="0" presId="urn:microsoft.com/office/officeart/2005/8/layout/vProcess5"/>
    <dgm:cxn modelId="{FDCABA7D-68A0-4690-A6E9-BD26F1B6262D}" type="presParOf" srcId="{22CDA874-42FB-4164-AD3D-3560EBC8E141}" destId="{EE882478-A3EC-4DCA-A19E-C6BCC90A158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B8A1D-ED3C-48A6-8275-B2D4827C8C66}">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1) </a:t>
          </a:r>
          <a:r>
            <a:rPr lang="en-US" sz="4000" b="0" i="0" kern="1200" dirty="0"/>
            <a:t>Data Exploration</a:t>
          </a:r>
          <a:endParaRPr lang="en-US" sz="4000" kern="1200" dirty="0"/>
        </a:p>
      </dsp:txBody>
      <dsp:txXfrm>
        <a:off x="26377" y="26377"/>
        <a:ext cx="6646626" cy="847812"/>
      </dsp:txXfrm>
    </dsp:sp>
    <dsp:sp modelId="{DDBBCA23-E9D9-4D87-87C9-458395752C30}">
      <dsp:nvSpPr>
        <dsp:cNvPr id="0" name=""/>
        <dsp:cNvSpPr/>
      </dsp:nvSpPr>
      <dsp:spPr>
        <a:xfrm>
          <a:off x="644414" y="1064305"/>
          <a:ext cx="7694506" cy="900566"/>
        </a:xfrm>
        <a:prstGeom prst="roundRect">
          <a:avLst>
            <a:gd name="adj" fmla="val 10000"/>
          </a:avLst>
        </a:prstGeom>
        <a:solidFill>
          <a:schemeClr val="accent2">
            <a:hueOff val="-988095"/>
            <a:satOff val="4733"/>
            <a:lumOff val="43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dirty="0"/>
            <a:t>2) Analysis</a:t>
          </a:r>
          <a:endParaRPr lang="en-US" sz="4000" kern="1200" dirty="0"/>
        </a:p>
      </dsp:txBody>
      <dsp:txXfrm>
        <a:off x="670791" y="1090682"/>
        <a:ext cx="6411969" cy="847812"/>
      </dsp:txXfrm>
    </dsp:sp>
    <dsp:sp modelId="{9CE40410-7F46-4AE7-BBF5-28E33F88B71C}">
      <dsp:nvSpPr>
        <dsp:cNvPr id="0" name=""/>
        <dsp:cNvSpPr/>
      </dsp:nvSpPr>
      <dsp:spPr>
        <a:xfrm>
          <a:off x="1279211" y="2128610"/>
          <a:ext cx="7694506" cy="900566"/>
        </a:xfrm>
        <a:prstGeom prst="roundRect">
          <a:avLst>
            <a:gd name="adj" fmla="val 10000"/>
          </a:avLst>
        </a:prstGeom>
        <a:solidFill>
          <a:schemeClr val="accent2">
            <a:hueOff val="-1976191"/>
            <a:satOff val="9467"/>
            <a:lumOff val="87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3) Data Visualization</a:t>
          </a:r>
          <a:endParaRPr lang="en-US" sz="4000" kern="1200"/>
        </a:p>
      </dsp:txBody>
      <dsp:txXfrm>
        <a:off x="1305588" y="2154987"/>
        <a:ext cx="6421587" cy="847812"/>
      </dsp:txXfrm>
    </dsp:sp>
    <dsp:sp modelId="{535FD46F-CF05-4230-8F23-A717AA42400C}">
      <dsp:nvSpPr>
        <dsp:cNvPr id="0" name=""/>
        <dsp:cNvSpPr/>
      </dsp:nvSpPr>
      <dsp:spPr>
        <a:xfrm>
          <a:off x="1923626" y="3192915"/>
          <a:ext cx="7694506" cy="9005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4) </a:t>
          </a:r>
          <a:r>
            <a:rPr lang="en-US" sz="4000" b="0" i="0" kern="1200"/>
            <a:t>Conclusion</a:t>
          </a:r>
          <a:endParaRPr lang="en-US" sz="4000" kern="1200"/>
        </a:p>
      </dsp:txBody>
      <dsp:txXfrm>
        <a:off x="1950003" y="3219292"/>
        <a:ext cx="6411969" cy="847812"/>
      </dsp:txXfrm>
    </dsp:sp>
    <dsp:sp modelId="{495F1DA9-2B87-4703-AE42-2F5706E89C58}">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E8FD5482-F0A3-4982-87F4-B1D357BA14C3}">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2045920"/>
            <a:satOff val="22554"/>
            <a:lumOff val="2148"/>
            <a:alphaOff val="0"/>
          </a:schemeClr>
        </a:solidFill>
        <a:ln w="19050" cap="rnd" cmpd="sng" algn="ctr">
          <a:solidFill>
            <a:schemeClr val="accent2">
              <a:tint val="40000"/>
              <a:alpha val="90000"/>
              <a:hueOff val="-2045920"/>
              <a:satOff val="22554"/>
              <a:lumOff val="21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22942ABC-B2B0-4066-87C1-941E16C62B1C}">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49:54.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0,'472'0,"-449"0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9.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1,'1'2,"0"-1,-1 1,1 0,0-1,0 1,0-1,0 1,1-1,-1 0,0 1,1-1,-1 0,0 0,1 0,0 0,-1 0,4 1,30 15,-15-12,1 0,32 2,14 4,-20-4,1-2,0-2,85-6,-26 0,390 3,-475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0.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0,'1206'0,"-1191"1,0 1,0 0,19 6,20 2,-34-7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3.1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0,'9'0,"1"0,0 1,-1 0,1 0,-1 1,1 1,-1-1,0 1,0 1,0 0,12 6,-11-5,0 0,1-2,-1 1,1-1,0-1,0 0,23 1,85-5,-50-1,480 3,-526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4.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0,'7'1,"0"0,0 0,-1 1,1 0,8 4,11 3,-16-7,23 7,0-2,1-1,44 2,-42-6,58 12,-41-5,7 2,-33-5,0-2,42 2,-5-5,108-4,-101-9,-52 7,1 2,27-2,-30 3,0 0,26-7,13-2,-35 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7.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0,'55'21,"50"2,-65-12,0-2,0-3,73 4,385-11,-475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2.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28,'25'-1,"1"-2,32-7,-31 5,47-3,189 8,-241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29,'93'1,"103"-3,-125-10,-52 7,1 2,27-3,611 5,-321 3,-314-2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5.8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0,'421'0,"-401"1,0 1,34 8,-33-5,1-1,23 0,264-3,-147-2,-139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7.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54,'525'0,"-505"-1,0-1,34-8,-32 5,-1 1,25 0,-28 3,11 1,1-2,0-1,31-7,-41 6,0 1,33-1,-31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98377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872853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4425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49267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422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3864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0408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3900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54282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53635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9321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05796-AC64-4AC1-8090-EF6DFFE99590}"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8544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005796-AC64-4AC1-8090-EF6DFFE99590}"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42346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05796-AC64-4AC1-8090-EF6DFFE99590}"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1909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79232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35408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005796-AC64-4AC1-8090-EF6DFFE99590}" type="datetimeFigureOut">
              <a:rPr lang="en-US" smtClean="0"/>
              <a:t>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18C10E-B71F-4F7A-B1DA-50CFBD687E51}" type="slidenum">
              <a:rPr lang="en-US" smtClean="0"/>
              <a:t>‹#›</a:t>
            </a:fld>
            <a:endParaRPr lang="en-US"/>
          </a:p>
        </p:txBody>
      </p:sp>
    </p:spTree>
    <p:extLst>
      <p:ext uri="{BB962C8B-B14F-4D97-AF65-F5344CB8AC3E}">
        <p14:creationId xmlns:p14="http://schemas.microsoft.com/office/powerpoint/2010/main" val="247308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18"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3.png"/><Relationship Id="rId17" Type="http://schemas.openxmlformats.org/officeDocument/2006/relationships/customXml" Target="../ink/ink8.xml"/><Relationship Id="rId2" Type="http://schemas.openxmlformats.org/officeDocument/2006/relationships/image" Target="../media/image8.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png"/><Relationship Id="rId19" Type="http://schemas.openxmlformats.org/officeDocument/2006/relationships/customXml" Target="../ink/ink9.xml"/><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 Id="rId22"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C9F3A513-1081-399E-9AC7-97EDE173B0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09943C5-0009-3DE9-60BF-2F5802D7CD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CO2 Emission Trends</a:t>
            </a:r>
          </a:p>
        </p:txBody>
      </p:sp>
      <p:sp>
        <p:nvSpPr>
          <p:cNvPr id="3" name="Subtitle 2">
            <a:extLst>
              <a:ext uri="{FF2B5EF4-FFF2-40B4-BE49-F238E27FC236}">
                <a16:creationId xmlns:a16="http://schemas.microsoft.com/office/drawing/2014/main" id="{2A126A29-6896-26F2-84B6-47150C40D6AE}"/>
              </a:ext>
            </a:extLst>
          </p:cNvPr>
          <p:cNvSpPr>
            <a:spLocks noGrp="1"/>
          </p:cNvSpPr>
          <p:nvPr>
            <p:ph type="subTitle" idx="1"/>
          </p:nvPr>
        </p:nvSpPr>
        <p:spPr>
          <a:xfrm>
            <a:off x="1100051" y="4072043"/>
            <a:ext cx="10055629" cy="1584039"/>
          </a:xfrm>
          <a:effectLst>
            <a:outerShdw blurRad="50800" dist="38100" dir="2700000" algn="tl" rotWithShape="0">
              <a:prstClr val="black">
                <a:alpha val="40000"/>
              </a:prstClr>
            </a:outerShdw>
          </a:effectLst>
        </p:spPr>
        <p:txBody>
          <a:bodyPr>
            <a:normAutofit fontScale="85000" lnSpcReduction="20000"/>
          </a:bodyPr>
          <a:lstStyle/>
          <a:p>
            <a:r>
              <a:rPr lang="en-US" dirty="0">
                <a:solidFill>
                  <a:srgbClr val="FFFFFF"/>
                </a:solidFill>
              </a:rPr>
              <a:t>Lesly Boulos</a:t>
            </a:r>
          </a:p>
          <a:p>
            <a:r>
              <a:rPr lang="en-US" dirty="0">
                <a:solidFill>
                  <a:srgbClr val="FFFFFF"/>
                </a:solidFill>
              </a:rPr>
              <a:t>Violet Huang</a:t>
            </a:r>
          </a:p>
          <a:p>
            <a:r>
              <a:rPr lang="en-US" dirty="0">
                <a:solidFill>
                  <a:srgbClr val="FFFFFF"/>
                </a:solidFill>
              </a:rPr>
              <a:t>Jonathan Martin</a:t>
            </a:r>
          </a:p>
          <a:p>
            <a:r>
              <a:rPr lang="en-US" dirty="0">
                <a:solidFill>
                  <a:srgbClr val="FFFFFF"/>
                </a:solidFill>
              </a:rPr>
              <a:t>Michel Angel</a:t>
            </a:r>
          </a:p>
          <a:p>
            <a:r>
              <a:rPr lang="en-US" dirty="0">
                <a:solidFill>
                  <a:srgbClr val="FFFFFF"/>
                </a:solidFill>
              </a:rPr>
              <a:t>Das Deepam</a:t>
            </a:r>
          </a:p>
        </p:txBody>
      </p:sp>
    </p:spTree>
    <p:extLst>
      <p:ext uri="{BB962C8B-B14F-4D97-AF65-F5344CB8AC3E}">
        <p14:creationId xmlns:p14="http://schemas.microsoft.com/office/powerpoint/2010/main" val="8757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8651-4C99-2E7D-6E19-2878D9493B89}"/>
              </a:ext>
            </a:extLst>
          </p:cNvPr>
          <p:cNvSpPr>
            <a:spLocks noGrp="1"/>
          </p:cNvSpPr>
          <p:nvPr>
            <p:ph type="title"/>
          </p:nvPr>
        </p:nvSpPr>
        <p:spPr>
          <a:xfrm>
            <a:off x="677334" y="499097"/>
            <a:ext cx="8596668" cy="660400"/>
          </a:xfrm>
        </p:spPr>
        <p:txBody>
          <a:bodyPr/>
          <a:lstStyle/>
          <a:p>
            <a:r>
              <a:rPr lang="en-US" dirty="0"/>
              <a:t>Prediction Model Results</a:t>
            </a:r>
          </a:p>
        </p:txBody>
      </p:sp>
      <p:pic>
        <p:nvPicPr>
          <p:cNvPr id="5" name="Picture 4" descr="Table&#10;&#10;Description automatically generated">
            <a:extLst>
              <a:ext uri="{FF2B5EF4-FFF2-40B4-BE49-F238E27FC236}">
                <a16:creationId xmlns:a16="http://schemas.microsoft.com/office/drawing/2014/main" id="{0A3FEC7C-EF66-4C9E-4795-FFCA17E4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093509"/>
            <a:ext cx="6449330" cy="5492114"/>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F0CC7A2-5457-CB51-3C04-B7F87A5ACE69}"/>
                  </a:ext>
                </a:extLst>
              </p14:cNvPr>
              <p14:cNvContentPartPr/>
              <p14:nvPr/>
            </p14:nvContentPartPr>
            <p14:xfrm>
              <a:off x="914304" y="2978755"/>
              <a:ext cx="178560" cy="360"/>
            </p14:xfrm>
          </p:contentPart>
        </mc:Choice>
        <mc:Fallback>
          <p:pic>
            <p:nvPicPr>
              <p:cNvPr id="8" name="Ink 7">
                <a:extLst>
                  <a:ext uri="{FF2B5EF4-FFF2-40B4-BE49-F238E27FC236}">
                    <a16:creationId xmlns:a16="http://schemas.microsoft.com/office/drawing/2014/main" id="{0F0CC7A2-5457-CB51-3C04-B7F87A5ACE69}"/>
                  </a:ext>
                </a:extLst>
              </p:cNvPr>
              <p:cNvPicPr/>
              <p:nvPr/>
            </p:nvPicPr>
            <p:blipFill>
              <a:blip r:embed="rId4"/>
              <a:stretch>
                <a:fillRect/>
              </a:stretch>
            </p:blipFill>
            <p:spPr>
              <a:xfrm>
                <a:off x="860304" y="2870755"/>
                <a:ext cx="286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A82581A-4527-D30A-5CA2-C5EA2C5980AD}"/>
                  </a:ext>
                </a:extLst>
              </p14:cNvPr>
              <p14:cNvContentPartPr/>
              <p14:nvPr/>
            </p14:nvContentPartPr>
            <p14:xfrm>
              <a:off x="2073504" y="3007195"/>
              <a:ext cx="489960" cy="9360"/>
            </p14:xfrm>
          </p:contentPart>
        </mc:Choice>
        <mc:Fallback>
          <p:pic>
            <p:nvPicPr>
              <p:cNvPr id="9" name="Ink 8">
                <a:extLst>
                  <a:ext uri="{FF2B5EF4-FFF2-40B4-BE49-F238E27FC236}">
                    <a16:creationId xmlns:a16="http://schemas.microsoft.com/office/drawing/2014/main" id="{FA82581A-4527-D30A-5CA2-C5EA2C5980AD}"/>
                  </a:ext>
                </a:extLst>
              </p:cNvPr>
              <p:cNvPicPr/>
              <p:nvPr/>
            </p:nvPicPr>
            <p:blipFill>
              <a:blip r:embed="rId6"/>
              <a:stretch>
                <a:fillRect/>
              </a:stretch>
            </p:blipFill>
            <p:spPr>
              <a:xfrm>
                <a:off x="2019864" y="2899195"/>
                <a:ext cx="597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0045F96-30C0-B4F7-878E-8EE801142593}"/>
                  </a:ext>
                </a:extLst>
              </p14:cNvPr>
              <p14:cNvContentPartPr/>
              <p14:nvPr/>
            </p14:nvContentPartPr>
            <p14:xfrm>
              <a:off x="3704664" y="2997475"/>
              <a:ext cx="357480" cy="21240"/>
            </p14:xfrm>
          </p:contentPart>
        </mc:Choice>
        <mc:Fallback>
          <p:pic>
            <p:nvPicPr>
              <p:cNvPr id="10" name="Ink 9">
                <a:extLst>
                  <a:ext uri="{FF2B5EF4-FFF2-40B4-BE49-F238E27FC236}">
                    <a16:creationId xmlns:a16="http://schemas.microsoft.com/office/drawing/2014/main" id="{70045F96-30C0-B4F7-878E-8EE801142593}"/>
                  </a:ext>
                </a:extLst>
              </p:cNvPr>
              <p:cNvPicPr/>
              <p:nvPr/>
            </p:nvPicPr>
            <p:blipFill>
              <a:blip r:embed="rId8"/>
              <a:stretch>
                <a:fillRect/>
              </a:stretch>
            </p:blipFill>
            <p:spPr>
              <a:xfrm>
                <a:off x="3651024" y="2889475"/>
                <a:ext cx="465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78670A64-9228-01C3-9365-B0FCE82967B9}"/>
                  </a:ext>
                </a:extLst>
              </p14:cNvPr>
              <p14:cNvContentPartPr/>
              <p14:nvPr/>
            </p14:nvContentPartPr>
            <p14:xfrm>
              <a:off x="5212704" y="2978755"/>
              <a:ext cx="423720" cy="38880"/>
            </p14:xfrm>
          </p:contentPart>
        </mc:Choice>
        <mc:Fallback>
          <p:pic>
            <p:nvPicPr>
              <p:cNvPr id="11" name="Ink 10">
                <a:extLst>
                  <a:ext uri="{FF2B5EF4-FFF2-40B4-BE49-F238E27FC236}">
                    <a16:creationId xmlns:a16="http://schemas.microsoft.com/office/drawing/2014/main" id="{78670A64-9228-01C3-9365-B0FCE82967B9}"/>
                  </a:ext>
                </a:extLst>
              </p:cNvPr>
              <p:cNvPicPr/>
              <p:nvPr/>
            </p:nvPicPr>
            <p:blipFill>
              <a:blip r:embed="rId10"/>
              <a:stretch>
                <a:fillRect/>
              </a:stretch>
            </p:blipFill>
            <p:spPr>
              <a:xfrm>
                <a:off x="5159064" y="2870755"/>
                <a:ext cx="531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F3454FA0-7932-1A0E-6C56-3DD01941CE7C}"/>
                  </a:ext>
                </a:extLst>
              </p14:cNvPr>
              <p14:cNvContentPartPr/>
              <p14:nvPr/>
            </p14:nvContentPartPr>
            <p14:xfrm>
              <a:off x="6693024" y="2978755"/>
              <a:ext cx="329040" cy="29160"/>
            </p14:xfrm>
          </p:contentPart>
        </mc:Choice>
        <mc:Fallback>
          <p:pic>
            <p:nvPicPr>
              <p:cNvPr id="12" name="Ink 11">
                <a:extLst>
                  <a:ext uri="{FF2B5EF4-FFF2-40B4-BE49-F238E27FC236}">
                    <a16:creationId xmlns:a16="http://schemas.microsoft.com/office/drawing/2014/main" id="{F3454FA0-7932-1A0E-6C56-3DD01941CE7C}"/>
                  </a:ext>
                </a:extLst>
              </p:cNvPr>
              <p:cNvPicPr/>
              <p:nvPr/>
            </p:nvPicPr>
            <p:blipFill>
              <a:blip r:embed="rId12"/>
              <a:stretch>
                <a:fillRect/>
              </a:stretch>
            </p:blipFill>
            <p:spPr>
              <a:xfrm>
                <a:off x="6639024" y="2870755"/>
                <a:ext cx="4366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034184EB-9435-A858-F62B-3CCC7A474716}"/>
                  </a:ext>
                </a:extLst>
              </p14:cNvPr>
              <p14:cNvContentPartPr/>
              <p14:nvPr/>
            </p14:nvContentPartPr>
            <p14:xfrm>
              <a:off x="923664" y="1413475"/>
              <a:ext cx="178560" cy="10080"/>
            </p14:xfrm>
          </p:contentPart>
        </mc:Choice>
        <mc:Fallback>
          <p:pic>
            <p:nvPicPr>
              <p:cNvPr id="13" name="Ink 12">
                <a:extLst>
                  <a:ext uri="{FF2B5EF4-FFF2-40B4-BE49-F238E27FC236}">
                    <a16:creationId xmlns:a16="http://schemas.microsoft.com/office/drawing/2014/main" id="{034184EB-9435-A858-F62B-3CCC7A474716}"/>
                  </a:ext>
                </a:extLst>
              </p:cNvPr>
              <p:cNvPicPr/>
              <p:nvPr/>
            </p:nvPicPr>
            <p:blipFill>
              <a:blip r:embed="rId14"/>
              <a:stretch>
                <a:fillRect/>
              </a:stretch>
            </p:blipFill>
            <p:spPr>
              <a:xfrm>
                <a:off x="869664" y="1305835"/>
                <a:ext cx="286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B73CC882-D15E-E5EE-5C29-86E7CE0A6FE2}"/>
                  </a:ext>
                </a:extLst>
              </p14:cNvPr>
              <p14:cNvContentPartPr/>
              <p14:nvPr/>
            </p14:nvContentPartPr>
            <p14:xfrm>
              <a:off x="2064504" y="1422475"/>
              <a:ext cx="527040" cy="11160"/>
            </p14:xfrm>
          </p:contentPart>
        </mc:Choice>
        <mc:Fallback>
          <p:pic>
            <p:nvPicPr>
              <p:cNvPr id="14" name="Ink 13">
                <a:extLst>
                  <a:ext uri="{FF2B5EF4-FFF2-40B4-BE49-F238E27FC236}">
                    <a16:creationId xmlns:a16="http://schemas.microsoft.com/office/drawing/2014/main" id="{B73CC882-D15E-E5EE-5C29-86E7CE0A6FE2}"/>
                  </a:ext>
                </a:extLst>
              </p:cNvPr>
              <p:cNvPicPr/>
              <p:nvPr/>
            </p:nvPicPr>
            <p:blipFill>
              <a:blip r:embed="rId16"/>
              <a:stretch>
                <a:fillRect/>
              </a:stretch>
            </p:blipFill>
            <p:spPr>
              <a:xfrm>
                <a:off x="2010504" y="1314835"/>
                <a:ext cx="6346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F73BB5C7-6776-74B8-A678-96145AC1DA55}"/>
                  </a:ext>
                </a:extLst>
              </p14:cNvPr>
              <p14:cNvContentPartPr/>
              <p14:nvPr/>
            </p14:nvContentPartPr>
            <p14:xfrm>
              <a:off x="3694944" y="1385755"/>
              <a:ext cx="395280" cy="10080"/>
            </p14:xfrm>
          </p:contentPart>
        </mc:Choice>
        <mc:Fallback>
          <p:pic>
            <p:nvPicPr>
              <p:cNvPr id="15" name="Ink 14">
                <a:extLst>
                  <a:ext uri="{FF2B5EF4-FFF2-40B4-BE49-F238E27FC236}">
                    <a16:creationId xmlns:a16="http://schemas.microsoft.com/office/drawing/2014/main" id="{F73BB5C7-6776-74B8-A678-96145AC1DA55}"/>
                  </a:ext>
                </a:extLst>
              </p:cNvPr>
              <p:cNvPicPr/>
              <p:nvPr/>
            </p:nvPicPr>
            <p:blipFill>
              <a:blip r:embed="rId18"/>
              <a:stretch>
                <a:fillRect/>
              </a:stretch>
            </p:blipFill>
            <p:spPr>
              <a:xfrm>
                <a:off x="3641304" y="1277755"/>
                <a:ext cx="502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573987B2-3EA3-FAEA-4EDD-82425E3AC911}"/>
                  </a:ext>
                </a:extLst>
              </p14:cNvPr>
              <p14:cNvContentPartPr/>
              <p14:nvPr/>
            </p14:nvContentPartPr>
            <p14:xfrm>
              <a:off x="5222064" y="1375675"/>
              <a:ext cx="357120" cy="19800"/>
            </p14:xfrm>
          </p:contentPart>
        </mc:Choice>
        <mc:Fallback>
          <p:pic>
            <p:nvPicPr>
              <p:cNvPr id="16" name="Ink 15">
                <a:extLst>
                  <a:ext uri="{FF2B5EF4-FFF2-40B4-BE49-F238E27FC236}">
                    <a16:creationId xmlns:a16="http://schemas.microsoft.com/office/drawing/2014/main" id="{573987B2-3EA3-FAEA-4EDD-82425E3AC911}"/>
                  </a:ext>
                </a:extLst>
              </p:cNvPr>
              <p:cNvPicPr/>
              <p:nvPr/>
            </p:nvPicPr>
            <p:blipFill>
              <a:blip r:embed="rId20"/>
              <a:stretch>
                <a:fillRect/>
              </a:stretch>
            </p:blipFill>
            <p:spPr>
              <a:xfrm>
                <a:off x="5168424" y="1267675"/>
                <a:ext cx="4647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227CB3A-45F8-0E4D-E019-0F799D815DB7}"/>
                  </a:ext>
                </a:extLst>
              </p14:cNvPr>
              <p14:cNvContentPartPr/>
              <p14:nvPr/>
            </p14:nvContentPartPr>
            <p14:xfrm>
              <a:off x="6655224" y="1394755"/>
              <a:ext cx="404640" cy="30960"/>
            </p14:xfrm>
          </p:contentPart>
        </mc:Choice>
        <mc:Fallback>
          <p:pic>
            <p:nvPicPr>
              <p:cNvPr id="17" name="Ink 16">
                <a:extLst>
                  <a:ext uri="{FF2B5EF4-FFF2-40B4-BE49-F238E27FC236}">
                    <a16:creationId xmlns:a16="http://schemas.microsoft.com/office/drawing/2014/main" id="{9227CB3A-45F8-0E4D-E019-0F799D815DB7}"/>
                  </a:ext>
                </a:extLst>
              </p:cNvPr>
              <p:cNvPicPr/>
              <p:nvPr/>
            </p:nvPicPr>
            <p:blipFill>
              <a:blip r:embed="rId22"/>
              <a:stretch>
                <a:fillRect/>
              </a:stretch>
            </p:blipFill>
            <p:spPr>
              <a:xfrm>
                <a:off x="6601224" y="1287115"/>
                <a:ext cx="512280" cy="246600"/>
              </a:xfrm>
              <a:prstGeom prst="rect">
                <a:avLst/>
              </a:prstGeom>
            </p:spPr>
          </p:pic>
        </mc:Fallback>
      </mc:AlternateContent>
      <p:sp>
        <p:nvSpPr>
          <p:cNvPr id="18" name="TextBox 17">
            <a:extLst>
              <a:ext uri="{FF2B5EF4-FFF2-40B4-BE49-F238E27FC236}">
                <a16:creationId xmlns:a16="http://schemas.microsoft.com/office/drawing/2014/main" id="{70F6DFEB-6F71-4EBD-596D-9430BE382A12}"/>
              </a:ext>
            </a:extLst>
          </p:cNvPr>
          <p:cNvSpPr txBox="1"/>
          <p:nvPr/>
        </p:nvSpPr>
        <p:spPr>
          <a:xfrm>
            <a:off x="7200478" y="1159497"/>
            <a:ext cx="2554664" cy="923330"/>
          </a:xfrm>
          <a:prstGeom prst="rect">
            <a:avLst/>
          </a:prstGeom>
          <a:noFill/>
        </p:spPr>
        <p:txBody>
          <a:bodyPr wrap="square" rtlCol="0">
            <a:spAutoFit/>
          </a:bodyPr>
          <a:lstStyle/>
          <a:p>
            <a:r>
              <a:rPr lang="en-US" dirty="0"/>
              <a:t>Actual Emission in 2021 per our dataset : 37,1123.85 MtCO2</a:t>
            </a:r>
          </a:p>
        </p:txBody>
      </p:sp>
      <p:sp>
        <p:nvSpPr>
          <p:cNvPr id="19" name="TextBox 18">
            <a:extLst>
              <a:ext uri="{FF2B5EF4-FFF2-40B4-BE49-F238E27FC236}">
                <a16:creationId xmlns:a16="http://schemas.microsoft.com/office/drawing/2014/main" id="{02EA85E5-DC18-B674-6AD1-E2BCA3390D03}"/>
              </a:ext>
            </a:extLst>
          </p:cNvPr>
          <p:cNvSpPr txBox="1"/>
          <p:nvPr/>
        </p:nvSpPr>
        <p:spPr>
          <a:xfrm>
            <a:off x="7248412" y="2877474"/>
            <a:ext cx="2458796" cy="1754326"/>
          </a:xfrm>
          <a:prstGeom prst="rect">
            <a:avLst/>
          </a:prstGeom>
          <a:noFill/>
        </p:spPr>
        <p:txBody>
          <a:bodyPr wrap="square" rtlCol="0">
            <a:spAutoFit/>
          </a:bodyPr>
          <a:lstStyle/>
          <a:p>
            <a:r>
              <a:rPr lang="en-US" dirty="0"/>
              <a:t>The 2000-2021 and 1980-2021 quite close in terms of predictions, signs of a constant growth rate for the last 40 years.</a:t>
            </a:r>
          </a:p>
        </p:txBody>
      </p:sp>
    </p:spTree>
    <p:extLst>
      <p:ext uri="{BB962C8B-B14F-4D97-AF65-F5344CB8AC3E}">
        <p14:creationId xmlns:p14="http://schemas.microsoft.com/office/powerpoint/2010/main" val="85666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F298-0EAD-E704-F285-7762EF9C8AC0}"/>
              </a:ext>
            </a:extLst>
          </p:cNvPr>
          <p:cNvSpPr>
            <a:spLocks noGrp="1"/>
          </p:cNvSpPr>
          <p:nvPr>
            <p:ph type="title"/>
          </p:nvPr>
        </p:nvSpPr>
        <p:spPr/>
        <p:txBody>
          <a:bodyPr/>
          <a:lstStyle/>
          <a:p>
            <a:r>
              <a:rPr lang="en-US" dirty="0"/>
              <a:t>Model Comparison (Removing Outlier)</a:t>
            </a:r>
          </a:p>
        </p:txBody>
      </p:sp>
      <p:pic>
        <p:nvPicPr>
          <p:cNvPr id="5" name="Picture 4" descr="Chart, line chart&#10;&#10;Description automatically generated">
            <a:extLst>
              <a:ext uri="{FF2B5EF4-FFF2-40B4-BE49-F238E27FC236}">
                <a16:creationId xmlns:a16="http://schemas.microsoft.com/office/drawing/2014/main" id="{D1394B2B-2D32-9092-E638-4F3151657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24" y="2240117"/>
            <a:ext cx="6282313" cy="2974109"/>
          </a:xfrm>
          <a:prstGeom prst="rect">
            <a:avLst/>
          </a:prstGeom>
        </p:spPr>
      </p:pic>
      <p:sp>
        <p:nvSpPr>
          <p:cNvPr id="6" name="TextBox 5">
            <a:extLst>
              <a:ext uri="{FF2B5EF4-FFF2-40B4-BE49-F238E27FC236}">
                <a16:creationId xmlns:a16="http://schemas.microsoft.com/office/drawing/2014/main" id="{A87C44FC-D7D3-A455-8524-930ADBAACCE5}"/>
              </a:ext>
            </a:extLst>
          </p:cNvPr>
          <p:cNvSpPr txBox="1"/>
          <p:nvPr/>
        </p:nvSpPr>
        <p:spPr>
          <a:xfrm flipH="1">
            <a:off x="542863" y="1465015"/>
            <a:ext cx="4988361" cy="5078313"/>
          </a:xfrm>
          <a:prstGeom prst="rect">
            <a:avLst/>
          </a:prstGeom>
          <a:noFill/>
        </p:spPr>
        <p:txBody>
          <a:bodyPr wrap="square" rtlCol="0">
            <a:spAutoFit/>
          </a:bodyPr>
          <a:lstStyle/>
          <a:p>
            <a:pPr algn="l"/>
            <a:r>
              <a:rPr lang="en-US" b="0" i="0" dirty="0">
                <a:solidFill>
                  <a:srgbClr val="24292F"/>
                </a:solidFill>
                <a:effectLst/>
                <a:latin typeface="-apple-system"/>
              </a:rPr>
              <a:t>1) Since 1900 the emission growth rate has drastically increased, and our predicted emission shifted upward over the years. This is apparent looking at the 2021 year where the actual CO2 emission quantity is much larger than the predicted forecast of the '1900-2021' trend.</a:t>
            </a:r>
          </a:p>
          <a:p>
            <a:pPr marL="342900" indent="-342900" algn="l">
              <a:buAutoNum type="arabicParenR"/>
            </a:pPr>
            <a:endParaRPr lang="en-US" b="0" i="0" dirty="0">
              <a:solidFill>
                <a:srgbClr val="24292F"/>
              </a:solidFill>
              <a:effectLst/>
              <a:latin typeface="-apple-system"/>
            </a:endParaRPr>
          </a:p>
          <a:p>
            <a:pPr algn="l"/>
            <a:r>
              <a:rPr lang="en-US" b="0" i="0" dirty="0">
                <a:solidFill>
                  <a:srgbClr val="24292F"/>
                </a:solidFill>
                <a:effectLst/>
                <a:latin typeface="-apple-system"/>
              </a:rPr>
              <a:t>2) The graphs shows that the emission level does seems to want to plateau in term of growth rate. This is evident since the 1980-2021 and 2000-2021 models are very close in term of predictions.</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3) All graphs shows that the CO2 level will keep increasing with the current global emission rate. This is true for all 3 predictions. Hence, we will not meet the Paris Accord Goal of around ~16000 MtCO2 by 2030 (assuming same trend).</a:t>
            </a:r>
          </a:p>
          <a:p>
            <a:endParaRPr lang="en-US" dirty="0"/>
          </a:p>
        </p:txBody>
      </p:sp>
    </p:spTree>
    <p:extLst>
      <p:ext uri="{BB962C8B-B14F-4D97-AF65-F5344CB8AC3E}">
        <p14:creationId xmlns:p14="http://schemas.microsoft.com/office/powerpoint/2010/main" val="397087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4C84-0344-E77B-DA3F-09C68385FA89}"/>
              </a:ext>
            </a:extLst>
          </p:cNvPr>
          <p:cNvSpPr>
            <a:spLocks noGrp="1"/>
          </p:cNvSpPr>
          <p:nvPr>
            <p:ph type="title"/>
          </p:nvPr>
        </p:nvSpPr>
        <p:spPr/>
        <p:txBody>
          <a:bodyPr/>
          <a:lstStyle/>
          <a:p>
            <a:r>
              <a:rPr lang="en-US" dirty="0"/>
              <a:t>Top 3 Polluters (2021)</a:t>
            </a:r>
          </a:p>
        </p:txBody>
      </p:sp>
      <p:sp>
        <p:nvSpPr>
          <p:cNvPr id="3" name="Content Placeholder 2">
            <a:extLst>
              <a:ext uri="{FF2B5EF4-FFF2-40B4-BE49-F238E27FC236}">
                <a16:creationId xmlns:a16="http://schemas.microsoft.com/office/drawing/2014/main" id="{2B5C1DE4-9FE5-C219-D4D8-C2B8990BE135}"/>
              </a:ext>
            </a:extLst>
          </p:cNvPr>
          <p:cNvSpPr>
            <a:spLocks noGrp="1"/>
          </p:cNvSpPr>
          <p:nvPr>
            <p:ph idx="1"/>
          </p:nvPr>
        </p:nvSpPr>
        <p:spPr/>
        <p:txBody>
          <a:bodyPr/>
          <a:lstStyle/>
          <a:p>
            <a:r>
              <a:rPr lang="en-US" b="0" i="0" dirty="0">
                <a:solidFill>
                  <a:srgbClr val="24292F"/>
                </a:solidFill>
                <a:effectLst/>
                <a:latin typeface="-apple-system"/>
              </a:rPr>
              <a:t>Based on our dataset : China (30.9%), USA (13.5%), India (7.3%) are the world biggest polluters. These 3 countries emitted more than 51.7% (19189 MtCO2) of all global CO2 in 2021.</a:t>
            </a:r>
            <a:endParaRPr lang="en-US" dirty="0"/>
          </a:p>
        </p:txBody>
      </p:sp>
      <p:pic>
        <p:nvPicPr>
          <p:cNvPr id="5" name="Picture 4">
            <a:extLst>
              <a:ext uri="{FF2B5EF4-FFF2-40B4-BE49-F238E27FC236}">
                <a16:creationId xmlns:a16="http://schemas.microsoft.com/office/drawing/2014/main" id="{3A7B398F-05D9-A225-0616-560E3B099D7A}"/>
              </a:ext>
            </a:extLst>
          </p:cNvPr>
          <p:cNvPicPr>
            <a:picLocks noChangeAspect="1"/>
          </p:cNvPicPr>
          <p:nvPr/>
        </p:nvPicPr>
        <p:blipFill>
          <a:blip r:embed="rId2"/>
          <a:stretch>
            <a:fillRect/>
          </a:stretch>
        </p:blipFill>
        <p:spPr>
          <a:xfrm>
            <a:off x="677334" y="3193224"/>
            <a:ext cx="8457239" cy="3476239"/>
          </a:xfrm>
          <a:prstGeom prst="rect">
            <a:avLst/>
          </a:prstGeom>
        </p:spPr>
      </p:pic>
    </p:spTree>
    <p:extLst>
      <p:ext uri="{BB962C8B-B14F-4D97-AF65-F5344CB8AC3E}">
        <p14:creationId xmlns:p14="http://schemas.microsoft.com/office/powerpoint/2010/main" val="76156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DC73-9F65-B38A-8821-06C53582DEAE}"/>
              </a:ext>
            </a:extLst>
          </p:cNvPr>
          <p:cNvSpPr>
            <a:spLocks noGrp="1"/>
          </p:cNvSpPr>
          <p:nvPr>
            <p:ph type="title"/>
          </p:nvPr>
        </p:nvSpPr>
        <p:spPr/>
        <p:txBody>
          <a:bodyPr/>
          <a:lstStyle/>
          <a:p>
            <a:r>
              <a:rPr lang="en-US" dirty="0"/>
              <a:t>Unsupervised Machine Learning</a:t>
            </a:r>
            <a:br>
              <a:rPr lang="en-US" b="0" i="0" dirty="0">
                <a:solidFill>
                  <a:srgbClr val="24292F"/>
                </a:solidFill>
                <a:effectLst/>
                <a:latin typeface="-apple-system"/>
              </a:rPr>
            </a:br>
            <a:endParaRPr lang="en-US" dirty="0"/>
          </a:p>
        </p:txBody>
      </p:sp>
      <p:sp>
        <p:nvSpPr>
          <p:cNvPr id="3" name="Content Placeholder 2">
            <a:extLst>
              <a:ext uri="{FF2B5EF4-FFF2-40B4-BE49-F238E27FC236}">
                <a16:creationId xmlns:a16="http://schemas.microsoft.com/office/drawing/2014/main" id="{D992AF9E-5190-ED31-62CE-0EDB78CCA758}"/>
              </a:ext>
            </a:extLst>
          </p:cNvPr>
          <p:cNvSpPr>
            <a:spLocks noGrp="1"/>
          </p:cNvSpPr>
          <p:nvPr>
            <p:ph idx="1"/>
          </p:nvPr>
        </p:nvSpPr>
        <p:spPr/>
        <p:txBody>
          <a:bodyPr/>
          <a:lstStyle/>
          <a:p>
            <a:r>
              <a:rPr lang="en-US" b="0" i="0" dirty="0">
                <a:solidFill>
                  <a:srgbClr val="24292F"/>
                </a:solidFill>
                <a:effectLst/>
                <a:latin typeface="-apple-system"/>
              </a:rPr>
              <a:t>The dataset provides detailed emissions level by country for over 200 years. This can give us an insight into how each country's emission level changes over the course of history. </a:t>
            </a:r>
          </a:p>
          <a:p>
            <a:r>
              <a:rPr lang="en-US" b="0" i="0" dirty="0">
                <a:solidFill>
                  <a:srgbClr val="24292F"/>
                </a:solidFill>
                <a:effectLst/>
                <a:latin typeface="-apple-system"/>
              </a:rPr>
              <a:t>By grouping countries together, we can identify large emitting countries quickly and target them to reduce emissions the most. For this task, we utilized unsupervised learning techniques, specifically K-means clustering. We focused on 1970, 2000, 2021.</a:t>
            </a:r>
            <a:endParaRPr lang="en-US" dirty="0"/>
          </a:p>
        </p:txBody>
      </p:sp>
    </p:spTree>
    <p:extLst>
      <p:ext uri="{BB962C8B-B14F-4D97-AF65-F5344CB8AC3E}">
        <p14:creationId xmlns:p14="http://schemas.microsoft.com/office/powerpoint/2010/main" val="38976454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D375-AD7A-331F-8D41-238CF9B74CD2}"/>
              </a:ext>
            </a:extLst>
          </p:cNvPr>
          <p:cNvSpPr>
            <a:spLocks noGrp="1"/>
          </p:cNvSpPr>
          <p:nvPr>
            <p:ph type="title"/>
          </p:nvPr>
        </p:nvSpPr>
        <p:spPr/>
        <p:txBody>
          <a:bodyPr/>
          <a:lstStyle/>
          <a:p>
            <a:r>
              <a:rPr lang="en-US" dirty="0"/>
              <a:t>Unsupervised ML 1970</a:t>
            </a:r>
          </a:p>
        </p:txBody>
      </p:sp>
      <p:pic>
        <p:nvPicPr>
          <p:cNvPr id="5" name="Picture 4">
            <a:extLst>
              <a:ext uri="{FF2B5EF4-FFF2-40B4-BE49-F238E27FC236}">
                <a16:creationId xmlns:a16="http://schemas.microsoft.com/office/drawing/2014/main" id="{7201F7B1-DE50-8DBD-94B5-978E708ED38C}"/>
              </a:ext>
            </a:extLst>
          </p:cNvPr>
          <p:cNvPicPr>
            <a:picLocks noChangeAspect="1"/>
          </p:cNvPicPr>
          <p:nvPr/>
        </p:nvPicPr>
        <p:blipFill>
          <a:blip r:embed="rId2"/>
          <a:stretch>
            <a:fillRect/>
          </a:stretch>
        </p:blipFill>
        <p:spPr>
          <a:xfrm>
            <a:off x="1510619" y="1270000"/>
            <a:ext cx="6975069" cy="4763155"/>
          </a:xfrm>
          <a:prstGeom prst="rect">
            <a:avLst/>
          </a:prstGeom>
        </p:spPr>
      </p:pic>
    </p:spTree>
    <p:extLst>
      <p:ext uri="{BB962C8B-B14F-4D97-AF65-F5344CB8AC3E}">
        <p14:creationId xmlns:p14="http://schemas.microsoft.com/office/powerpoint/2010/main" val="80124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CF4A-4878-9152-89B0-DDA204F04EEE}"/>
              </a:ext>
            </a:extLst>
          </p:cNvPr>
          <p:cNvSpPr>
            <a:spLocks noGrp="1"/>
          </p:cNvSpPr>
          <p:nvPr>
            <p:ph type="title"/>
          </p:nvPr>
        </p:nvSpPr>
        <p:spPr/>
        <p:txBody>
          <a:bodyPr/>
          <a:lstStyle/>
          <a:p>
            <a:r>
              <a:rPr lang="en-US" dirty="0"/>
              <a:t>Unsupervised ML 2000</a:t>
            </a:r>
          </a:p>
        </p:txBody>
      </p:sp>
      <p:pic>
        <p:nvPicPr>
          <p:cNvPr id="5" name="Picture 4">
            <a:extLst>
              <a:ext uri="{FF2B5EF4-FFF2-40B4-BE49-F238E27FC236}">
                <a16:creationId xmlns:a16="http://schemas.microsoft.com/office/drawing/2014/main" id="{9CDA604B-1A59-EA03-D101-1AE115AEE0F9}"/>
              </a:ext>
            </a:extLst>
          </p:cNvPr>
          <p:cNvPicPr>
            <a:picLocks noChangeAspect="1"/>
          </p:cNvPicPr>
          <p:nvPr/>
        </p:nvPicPr>
        <p:blipFill>
          <a:blip r:embed="rId2"/>
          <a:stretch>
            <a:fillRect/>
          </a:stretch>
        </p:blipFill>
        <p:spPr>
          <a:xfrm>
            <a:off x="1290998" y="1612840"/>
            <a:ext cx="6017264" cy="4524010"/>
          </a:xfrm>
          <a:prstGeom prst="rect">
            <a:avLst/>
          </a:prstGeom>
        </p:spPr>
      </p:pic>
    </p:spTree>
    <p:extLst>
      <p:ext uri="{BB962C8B-B14F-4D97-AF65-F5344CB8AC3E}">
        <p14:creationId xmlns:p14="http://schemas.microsoft.com/office/powerpoint/2010/main" val="416746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478-50C2-4D1C-9D41-51BDBA2D0CC4}"/>
              </a:ext>
            </a:extLst>
          </p:cNvPr>
          <p:cNvSpPr>
            <a:spLocks noGrp="1"/>
          </p:cNvSpPr>
          <p:nvPr>
            <p:ph type="title"/>
          </p:nvPr>
        </p:nvSpPr>
        <p:spPr/>
        <p:txBody>
          <a:bodyPr/>
          <a:lstStyle/>
          <a:p>
            <a:r>
              <a:rPr lang="en-US" dirty="0"/>
              <a:t>Unsupervised ML 2021</a:t>
            </a:r>
          </a:p>
        </p:txBody>
      </p:sp>
      <p:pic>
        <p:nvPicPr>
          <p:cNvPr id="5" name="Picture 4">
            <a:extLst>
              <a:ext uri="{FF2B5EF4-FFF2-40B4-BE49-F238E27FC236}">
                <a16:creationId xmlns:a16="http://schemas.microsoft.com/office/drawing/2014/main" id="{FF1A4285-D9D0-8925-E554-F24B33E7DC34}"/>
              </a:ext>
            </a:extLst>
          </p:cNvPr>
          <p:cNvPicPr>
            <a:picLocks noChangeAspect="1"/>
          </p:cNvPicPr>
          <p:nvPr/>
        </p:nvPicPr>
        <p:blipFill>
          <a:blip r:embed="rId2"/>
          <a:stretch>
            <a:fillRect/>
          </a:stretch>
        </p:blipFill>
        <p:spPr>
          <a:xfrm>
            <a:off x="1543743" y="1270000"/>
            <a:ext cx="5735211" cy="4978400"/>
          </a:xfrm>
          <a:prstGeom prst="rect">
            <a:avLst/>
          </a:prstGeom>
        </p:spPr>
      </p:pic>
    </p:spTree>
    <p:extLst>
      <p:ext uri="{BB962C8B-B14F-4D97-AF65-F5344CB8AC3E}">
        <p14:creationId xmlns:p14="http://schemas.microsoft.com/office/powerpoint/2010/main" val="248666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6D9-3E3B-6133-389D-7B9C0FFB0CE6}"/>
              </a:ext>
            </a:extLst>
          </p:cNvPr>
          <p:cNvSpPr>
            <a:spLocks noGrp="1"/>
          </p:cNvSpPr>
          <p:nvPr>
            <p:ph type="title"/>
          </p:nvPr>
        </p:nvSpPr>
        <p:spPr>
          <a:xfrm>
            <a:off x="677334" y="609600"/>
            <a:ext cx="8596668" cy="766713"/>
          </a:xfrm>
        </p:spPr>
        <p:txBody>
          <a:bodyPr/>
          <a:lstStyle/>
          <a:p>
            <a:r>
              <a:rPr lang="en-US" dirty="0"/>
              <a:t>Deep Neural Network</a:t>
            </a:r>
          </a:p>
        </p:txBody>
      </p:sp>
      <p:sp>
        <p:nvSpPr>
          <p:cNvPr id="3" name="Content Placeholder 2">
            <a:extLst>
              <a:ext uri="{FF2B5EF4-FFF2-40B4-BE49-F238E27FC236}">
                <a16:creationId xmlns:a16="http://schemas.microsoft.com/office/drawing/2014/main" id="{7EB550C7-9ECC-B846-3110-B902D3B327AD}"/>
              </a:ext>
            </a:extLst>
          </p:cNvPr>
          <p:cNvSpPr>
            <a:spLocks noGrp="1"/>
          </p:cNvSpPr>
          <p:nvPr>
            <p:ph idx="1"/>
          </p:nvPr>
        </p:nvSpPr>
        <p:spPr>
          <a:xfrm>
            <a:off x="677334" y="1376313"/>
            <a:ext cx="8596668" cy="969110"/>
          </a:xfrm>
        </p:spPr>
        <p:txBody>
          <a:bodyPr/>
          <a:lstStyle/>
          <a:p>
            <a:r>
              <a:rPr lang="en-US" b="0" i="0" dirty="0">
                <a:solidFill>
                  <a:srgbClr val="24292F"/>
                </a:solidFill>
                <a:effectLst/>
                <a:latin typeface="-apple-system"/>
              </a:rPr>
              <a:t>Deep neural networks can learn from large sets of input data, regardless of data complexity. We wanted to explore deep neural networks to see if it's a good use case for our dataset as well.</a:t>
            </a:r>
            <a:endParaRPr lang="en-US" dirty="0"/>
          </a:p>
        </p:txBody>
      </p:sp>
      <p:pic>
        <p:nvPicPr>
          <p:cNvPr id="5" name="Picture 4">
            <a:extLst>
              <a:ext uri="{FF2B5EF4-FFF2-40B4-BE49-F238E27FC236}">
                <a16:creationId xmlns:a16="http://schemas.microsoft.com/office/drawing/2014/main" id="{A8A099B6-3E22-8708-7527-D3C8E75EEABD}"/>
              </a:ext>
            </a:extLst>
          </p:cNvPr>
          <p:cNvPicPr>
            <a:picLocks noChangeAspect="1"/>
          </p:cNvPicPr>
          <p:nvPr/>
        </p:nvPicPr>
        <p:blipFill>
          <a:blip r:embed="rId2"/>
          <a:stretch>
            <a:fillRect/>
          </a:stretch>
        </p:blipFill>
        <p:spPr>
          <a:xfrm>
            <a:off x="677334" y="2389352"/>
            <a:ext cx="6262525" cy="4246452"/>
          </a:xfrm>
          <a:prstGeom prst="rect">
            <a:avLst/>
          </a:prstGeom>
        </p:spPr>
      </p:pic>
      <p:sp>
        <p:nvSpPr>
          <p:cNvPr id="6" name="TextBox 5">
            <a:extLst>
              <a:ext uri="{FF2B5EF4-FFF2-40B4-BE49-F238E27FC236}">
                <a16:creationId xmlns:a16="http://schemas.microsoft.com/office/drawing/2014/main" id="{91606E0C-8C88-2E13-4A21-8B6A2E278D5C}"/>
              </a:ext>
            </a:extLst>
          </p:cNvPr>
          <p:cNvSpPr txBox="1"/>
          <p:nvPr/>
        </p:nvSpPr>
        <p:spPr>
          <a:xfrm>
            <a:off x="6795247" y="3589248"/>
            <a:ext cx="2664274" cy="923330"/>
          </a:xfrm>
          <a:prstGeom prst="rect">
            <a:avLst/>
          </a:prstGeom>
          <a:noFill/>
        </p:spPr>
        <p:txBody>
          <a:bodyPr wrap="square" rtlCol="0">
            <a:spAutoFit/>
          </a:bodyPr>
          <a:lstStyle/>
          <a:p>
            <a:r>
              <a:rPr lang="en-US" b="0" i="0" dirty="0">
                <a:solidFill>
                  <a:srgbClr val="24292F"/>
                </a:solidFill>
                <a:effectLst/>
                <a:latin typeface="-apple-system"/>
              </a:rPr>
              <a:t>Not a good fit because it does not work on continuous data</a:t>
            </a:r>
            <a:endParaRPr lang="en-US" dirty="0"/>
          </a:p>
        </p:txBody>
      </p:sp>
    </p:spTree>
    <p:extLst>
      <p:ext uri="{BB962C8B-B14F-4D97-AF65-F5344CB8AC3E}">
        <p14:creationId xmlns:p14="http://schemas.microsoft.com/office/powerpoint/2010/main" val="301529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D9E6-5390-27ED-B8BD-2687A5808DC7}"/>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5FA5BB7E-1C46-71A6-89DD-99F914745D86}"/>
              </a:ext>
            </a:extLst>
          </p:cNvPr>
          <p:cNvSpPr>
            <a:spLocks noGrp="1"/>
          </p:cNvSpPr>
          <p:nvPr>
            <p:ph idx="1"/>
          </p:nvPr>
        </p:nvSpPr>
        <p:spPr/>
        <p:txBody>
          <a:bodyPr/>
          <a:lstStyle/>
          <a:p>
            <a:r>
              <a:rPr lang="en-US" dirty="0">
                <a:solidFill>
                  <a:srgbClr val="1D1C1D"/>
                </a:solidFill>
                <a:latin typeface="Slack-Lato"/>
              </a:rPr>
              <a:t>C</a:t>
            </a:r>
            <a:r>
              <a:rPr lang="en-US" b="0" i="0" dirty="0">
                <a:solidFill>
                  <a:srgbClr val="1D1C1D"/>
                </a:solidFill>
                <a:effectLst/>
                <a:latin typeface="Slack-Lato"/>
              </a:rPr>
              <a:t>ountry emission by year</a:t>
            </a:r>
          </a:p>
          <a:p>
            <a:r>
              <a:rPr lang="en-US" b="0" i="0" dirty="0">
                <a:solidFill>
                  <a:srgbClr val="1D1C1D"/>
                </a:solidFill>
                <a:effectLst/>
                <a:latin typeface="Slack-Lato"/>
              </a:rPr>
              <a:t>Country emission by trend (1750-2021)</a:t>
            </a:r>
          </a:p>
          <a:p>
            <a:r>
              <a:rPr lang="en-US" dirty="0">
                <a:solidFill>
                  <a:srgbClr val="1D1C1D"/>
                </a:solidFill>
                <a:latin typeface="Slack-Lato"/>
              </a:rPr>
              <a:t>Global Prediction</a:t>
            </a:r>
            <a:endParaRPr lang="en-US" dirty="0"/>
          </a:p>
        </p:txBody>
      </p:sp>
    </p:spTree>
    <p:extLst>
      <p:ext uri="{BB962C8B-B14F-4D97-AF65-F5344CB8AC3E}">
        <p14:creationId xmlns:p14="http://schemas.microsoft.com/office/powerpoint/2010/main" val="346437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B698-B3CB-7A56-39C8-377F4832D5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52DFB7-6915-D818-2D37-BC5244CD71E9}"/>
              </a:ext>
            </a:extLst>
          </p:cNvPr>
          <p:cNvSpPr>
            <a:spLocks noGrp="1"/>
          </p:cNvSpPr>
          <p:nvPr>
            <p:ph idx="1"/>
          </p:nvPr>
        </p:nvSpPr>
        <p:spPr>
          <a:xfrm>
            <a:off x="677334" y="1416518"/>
            <a:ext cx="8843184" cy="5064964"/>
          </a:xfrm>
        </p:spPr>
        <p:txBody>
          <a:bodyPr>
            <a:normAutofit/>
          </a:bodyPr>
          <a:lstStyle/>
          <a:p>
            <a:pPr algn="l"/>
            <a:r>
              <a:rPr lang="en-US" b="0" i="0" dirty="0">
                <a:solidFill>
                  <a:srgbClr val="24292F"/>
                </a:solidFill>
                <a:effectLst/>
                <a:latin typeface="-apple-system"/>
              </a:rPr>
              <a:t>The Paris climate accord goal of CO2 emission will not be reached based on the current levels of global emissions. Hence by 2030 we will not reach a 40% CO2 emission reduction rate compared to the 1990's level. Assuming the emission trend remains the same, the linear regression analysis shows the CO2 emission will keep increasing to about 42129 MtCO2 in 2030. </a:t>
            </a:r>
            <a:r>
              <a:rPr lang="en-US" b="0" i="0" dirty="0">
                <a:solidFill>
                  <a:srgbClr val="FF0000"/>
                </a:solidFill>
                <a:effectLst/>
                <a:latin typeface="-apple-system"/>
              </a:rPr>
              <a:t>Almost triple the target rate set for 2030 (~16000 MtCO2).</a:t>
            </a:r>
          </a:p>
          <a:p>
            <a:pPr algn="l"/>
            <a:r>
              <a:rPr lang="en-US" b="0" i="0" dirty="0">
                <a:solidFill>
                  <a:srgbClr val="FF0000"/>
                </a:solidFill>
                <a:effectLst/>
                <a:latin typeface="-apple-system"/>
              </a:rPr>
              <a:t>In 2021, based on our dataset, China (30.9%), USA (13.5%), India (7.3%) are the world biggest polluters. </a:t>
            </a:r>
            <a:r>
              <a:rPr lang="en-US" b="0" i="0" dirty="0">
                <a:solidFill>
                  <a:srgbClr val="24292F"/>
                </a:solidFill>
                <a:effectLst/>
                <a:latin typeface="-apple-system"/>
              </a:rPr>
              <a:t>These 3 countries emitted more than 51.7% (19189 MtCO2) of all global CO2. By performing K-means clustering at five-year intervals. </a:t>
            </a:r>
            <a:r>
              <a:rPr lang="en-US" b="0" i="0" dirty="0">
                <a:solidFill>
                  <a:srgbClr val="FF0000"/>
                </a:solidFill>
                <a:effectLst/>
                <a:latin typeface="-apple-system"/>
              </a:rPr>
              <a:t>We saw the trend of how large emitting countries change throughout history.</a:t>
            </a:r>
            <a:r>
              <a:rPr lang="en-US" b="0" i="0" dirty="0">
                <a:solidFill>
                  <a:srgbClr val="24292F"/>
                </a:solidFill>
                <a:effectLst/>
                <a:latin typeface="-apple-system"/>
              </a:rPr>
              <a:t> As history tells us, the largest emitters in 1970 were the USA, as well as in 2000, and eventually they were surpassed by China in 2021, with India close behind.</a:t>
            </a:r>
          </a:p>
          <a:p>
            <a:pPr algn="l"/>
            <a:r>
              <a:rPr lang="en-US" b="0" i="0" dirty="0">
                <a:solidFill>
                  <a:srgbClr val="24292F"/>
                </a:solidFill>
                <a:effectLst/>
                <a:latin typeface="-apple-system"/>
              </a:rPr>
              <a:t>One other model was performed 'deep neural network'. However, it was not a good fit for our analysis since it was focusing on classification and not prediction. Our data is continuous.</a:t>
            </a:r>
          </a:p>
          <a:p>
            <a:endParaRPr lang="en-US" dirty="0"/>
          </a:p>
        </p:txBody>
      </p:sp>
    </p:spTree>
    <p:extLst>
      <p:ext uri="{BB962C8B-B14F-4D97-AF65-F5344CB8AC3E}">
        <p14:creationId xmlns:p14="http://schemas.microsoft.com/office/powerpoint/2010/main" val="140131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98B59-5BEF-C988-0C9C-F00B37ECA173}"/>
              </a:ext>
            </a:extLst>
          </p:cNvPr>
          <p:cNvSpPr>
            <a:spLocks noGrp="1"/>
          </p:cNvSpPr>
          <p:nvPr>
            <p:ph type="title"/>
          </p:nvPr>
        </p:nvSpPr>
        <p:spPr>
          <a:xfrm>
            <a:off x="1286933" y="609600"/>
            <a:ext cx="10197494" cy="1099457"/>
          </a:xfrm>
        </p:spPr>
        <p:txBody>
          <a:bodyPr>
            <a:normAutofit/>
          </a:bodyPr>
          <a:lstStyle/>
          <a:p>
            <a:r>
              <a:rPr lang="en-US" dirty="0"/>
              <a:t>Structure</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4487DDA-8557-13E6-D7DB-D62670945745}"/>
              </a:ext>
            </a:extLst>
          </p:cNvPr>
          <p:cNvGraphicFramePr>
            <a:graphicFrameLocks noGrp="1"/>
          </p:cNvGraphicFramePr>
          <p:nvPr>
            <p:ph idx="1"/>
            <p:extLst>
              <p:ext uri="{D42A27DB-BD31-4B8C-83A1-F6EECF244321}">
                <p14:modId xmlns:p14="http://schemas.microsoft.com/office/powerpoint/2010/main" val="233269536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945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CF6B-3C41-32A6-CA29-55CD5033324B}"/>
              </a:ext>
            </a:extLst>
          </p:cNvPr>
          <p:cNvSpPr>
            <a:spLocks noGrp="1"/>
          </p:cNvSpPr>
          <p:nvPr>
            <p:ph type="title"/>
          </p:nvPr>
        </p:nvSpPr>
        <p:spPr>
          <a:xfrm>
            <a:off x="677334" y="609600"/>
            <a:ext cx="8596668" cy="879014"/>
          </a:xfrm>
        </p:spPr>
        <p:txBody>
          <a:bodyPr>
            <a:normAutofit/>
          </a:bodyPr>
          <a:lstStyle/>
          <a:p>
            <a:r>
              <a:rPr lang="en-US" b="0" i="0" dirty="0"/>
              <a:t>Data Exploration</a:t>
            </a:r>
            <a:endParaRPr lang="en-US" dirty="0"/>
          </a:p>
        </p:txBody>
      </p:sp>
      <p:sp>
        <p:nvSpPr>
          <p:cNvPr id="3" name="Content Placeholder 2">
            <a:extLst>
              <a:ext uri="{FF2B5EF4-FFF2-40B4-BE49-F238E27FC236}">
                <a16:creationId xmlns:a16="http://schemas.microsoft.com/office/drawing/2014/main" id="{ECCB7C79-2285-FEF2-5F07-A4512D2146A6}"/>
              </a:ext>
            </a:extLst>
          </p:cNvPr>
          <p:cNvSpPr>
            <a:spLocks noGrp="1"/>
          </p:cNvSpPr>
          <p:nvPr>
            <p:ph idx="1"/>
          </p:nvPr>
        </p:nvSpPr>
        <p:spPr>
          <a:xfrm>
            <a:off x="677334" y="1488615"/>
            <a:ext cx="8596668" cy="1129080"/>
          </a:xfrm>
        </p:spPr>
        <p:txBody>
          <a:bodyPr/>
          <a:lstStyle/>
          <a:p>
            <a:r>
              <a:rPr lang="en-US" dirty="0">
                <a:solidFill>
                  <a:srgbClr val="24292F"/>
                </a:solidFill>
                <a:latin typeface="-apple-system"/>
              </a:rPr>
              <a:t>D</a:t>
            </a:r>
            <a:r>
              <a:rPr lang="en-US" b="0" i="0" dirty="0">
                <a:solidFill>
                  <a:srgbClr val="24292F"/>
                </a:solidFill>
                <a:effectLst/>
                <a:latin typeface="-apple-system"/>
              </a:rPr>
              <a:t>ataset provided by CICERO Center for International Climate Research</a:t>
            </a:r>
          </a:p>
          <a:p>
            <a:r>
              <a:rPr lang="en-US" b="0" i="0" dirty="0">
                <a:solidFill>
                  <a:srgbClr val="24292F"/>
                </a:solidFill>
                <a:effectLst/>
                <a:latin typeface="-apple-system"/>
              </a:rPr>
              <a:t>CO2 Emissions (MtCO2) from coal, oil, gas, cement, flaring, and other sources, as well as emissions per capita, are all included in this dataset</a:t>
            </a:r>
            <a:endParaRPr lang="en-US" dirty="0"/>
          </a:p>
        </p:txBody>
      </p:sp>
      <p:pic>
        <p:nvPicPr>
          <p:cNvPr id="4" name="Picture 3">
            <a:extLst>
              <a:ext uri="{FF2B5EF4-FFF2-40B4-BE49-F238E27FC236}">
                <a16:creationId xmlns:a16="http://schemas.microsoft.com/office/drawing/2014/main" id="{E6A50AD4-C079-D421-0C7C-5313340AD7E1}"/>
              </a:ext>
            </a:extLst>
          </p:cNvPr>
          <p:cNvPicPr>
            <a:picLocks noChangeAspect="1"/>
          </p:cNvPicPr>
          <p:nvPr/>
        </p:nvPicPr>
        <p:blipFill>
          <a:blip r:embed="rId2"/>
          <a:stretch>
            <a:fillRect/>
          </a:stretch>
        </p:blipFill>
        <p:spPr>
          <a:xfrm>
            <a:off x="677334" y="2698377"/>
            <a:ext cx="7012061" cy="3854824"/>
          </a:xfrm>
          <a:prstGeom prst="rect">
            <a:avLst/>
          </a:prstGeom>
        </p:spPr>
      </p:pic>
    </p:spTree>
    <p:extLst>
      <p:ext uri="{BB962C8B-B14F-4D97-AF65-F5344CB8AC3E}">
        <p14:creationId xmlns:p14="http://schemas.microsoft.com/office/powerpoint/2010/main" val="48646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68E1-9E5A-32B1-FCF8-BEDEB35A90FE}"/>
              </a:ext>
            </a:extLst>
          </p:cNvPr>
          <p:cNvSpPr>
            <a:spLocks noGrp="1"/>
          </p:cNvSpPr>
          <p:nvPr>
            <p:ph type="title"/>
          </p:nvPr>
        </p:nvSpPr>
        <p:spPr/>
        <p:txBody>
          <a:bodyPr/>
          <a:lstStyle/>
          <a:p>
            <a:r>
              <a:rPr lang="en-US" sz="3200" dirty="0"/>
              <a:t>Data Cleaning</a:t>
            </a:r>
            <a:br>
              <a:rPr lang="en-US" b="1" i="0" dirty="0">
                <a:solidFill>
                  <a:srgbClr val="24292F"/>
                </a:solidFill>
                <a:effectLst/>
                <a:latin typeface="-apple-system"/>
              </a:rPr>
            </a:br>
            <a:endParaRPr lang="en-US" dirty="0"/>
          </a:p>
        </p:txBody>
      </p:sp>
      <p:sp>
        <p:nvSpPr>
          <p:cNvPr id="3" name="Content Placeholder 2">
            <a:extLst>
              <a:ext uri="{FF2B5EF4-FFF2-40B4-BE49-F238E27FC236}">
                <a16:creationId xmlns:a16="http://schemas.microsoft.com/office/drawing/2014/main" id="{C89208F3-2A8A-2A8E-C854-DF19873B1FD6}"/>
              </a:ext>
            </a:extLst>
          </p:cNvPr>
          <p:cNvSpPr>
            <a:spLocks noGrp="1"/>
          </p:cNvSpPr>
          <p:nvPr>
            <p:ph idx="1"/>
          </p:nvPr>
        </p:nvSpPr>
        <p:spPr/>
        <p:txBody>
          <a:bodyPr/>
          <a:lstStyle/>
          <a:p>
            <a:pPr algn="l"/>
            <a:r>
              <a:rPr lang="en-US" b="0" i="0" dirty="0">
                <a:solidFill>
                  <a:srgbClr val="24292F"/>
                </a:solidFill>
                <a:effectLst/>
                <a:latin typeface="-apple-system"/>
              </a:rPr>
              <a:t>The dataset provided was cleaned and it was ready to be used for analysis. However, some cleaning was still done to properly used the data suc</a:t>
            </a:r>
            <a:r>
              <a:rPr lang="en-US" dirty="0">
                <a:solidFill>
                  <a:srgbClr val="24292F"/>
                </a:solidFill>
                <a:latin typeface="-apple-system"/>
              </a:rPr>
              <a:t>h as</a:t>
            </a:r>
            <a:r>
              <a:rPr lang="en-US" b="0" i="0" dirty="0">
                <a:solidFill>
                  <a:srgbClr val="24292F"/>
                </a:solidFill>
                <a:effectLst/>
                <a:latin typeface="-apple-system"/>
              </a:rPr>
              <a:t>:</a:t>
            </a:r>
          </a:p>
          <a:p>
            <a:pPr algn="l">
              <a:buFont typeface="Arial" panose="020B0604020202020204" pitchFamily="34" charset="0"/>
              <a:buChar char="•"/>
            </a:pPr>
            <a:r>
              <a:rPr lang="en-US" b="0" i="0" dirty="0">
                <a:solidFill>
                  <a:srgbClr val="24292F"/>
                </a:solidFill>
                <a:effectLst/>
                <a:latin typeface="-apple-system"/>
              </a:rPr>
              <a:t>All rows except “global” were removed to analyze the global trend of CO2 and to come out with predictions.</a:t>
            </a:r>
          </a:p>
          <a:p>
            <a:pPr algn="l">
              <a:buFont typeface="Arial" panose="020B0604020202020204" pitchFamily="34" charset="0"/>
              <a:buChar char="•"/>
            </a:pPr>
            <a:r>
              <a:rPr lang="en-US" b="0" i="0" dirty="0">
                <a:solidFill>
                  <a:srgbClr val="24292F"/>
                </a:solidFill>
                <a:effectLst/>
                <a:latin typeface="-apple-system"/>
              </a:rPr>
              <a:t>All rows except 2021 year was shown to analyze the 2021 biggest polluters.</a:t>
            </a:r>
          </a:p>
          <a:p>
            <a:pPr>
              <a:buFont typeface="Arial" panose="020B0604020202020204" pitchFamily="34" charset="0"/>
              <a:buChar char="•"/>
            </a:pPr>
            <a:r>
              <a:rPr lang="en-US" b="0" i="0" dirty="0">
                <a:solidFill>
                  <a:srgbClr val="24292F"/>
                </a:solidFill>
                <a:effectLst/>
                <a:latin typeface="-apple-system"/>
              </a:rPr>
              <a:t>All rows except 2000 year was shown to analyze the 2020 biggest polluters.</a:t>
            </a:r>
          </a:p>
          <a:p>
            <a:pPr>
              <a:buFont typeface="Arial" panose="020B0604020202020204" pitchFamily="34" charset="0"/>
              <a:buChar char="•"/>
            </a:pPr>
            <a:r>
              <a:rPr lang="en-US" b="0" i="0" dirty="0">
                <a:solidFill>
                  <a:srgbClr val="24292F"/>
                </a:solidFill>
                <a:effectLst/>
                <a:latin typeface="-apple-system"/>
              </a:rPr>
              <a:t>All rows except 1980 year was shown to analyze the 1980 biggest polluters.</a:t>
            </a:r>
          </a:p>
          <a:p>
            <a:pPr marL="0" indent="0" algn="l">
              <a:buNone/>
            </a:pPr>
            <a:endParaRPr lang="en-US" dirty="0"/>
          </a:p>
        </p:txBody>
      </p:sp>
    </p:spTree>
    <p:extLst>
      <p:ext uri="{BB962C8B-B14F-4D97-AF65-F5344CB8AC3E}">
        <p14:creationId xmlns:p14="http://schemas.microsoft.com/office/powerpoint/2010/main" val="208263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BA5B-DEE1-7533-753B-C8858D5CADAC}"/>
              </a:ext>
            </a:extLst>
          </p:cNvPr>
          <p:cNvSpPr>
            <a:spLocks noGrp="1"/>
          </p:cNvSpPr>
          <p:nvPr>
            <p:ph type="title"/>
          </p:nvPr>
        </p:nvSpPr>
        <p:spPr>
          <a:xfrm>
            <a:off x="677334" y="618565"/>
            <a:ext cx="8596668" cy="1320800"/>
          </a:xfrm>
        </p:spPr>
        <p:txBody>
          <a:bodyPr/>
          <a:lstStyle/>
          <a:p>
            <a:r>
              <a:rPr lang="en-US" sz="3600" b="0" i="0" dirty="0"/>
              <a:t>Goals</a:t>
            </a:r>
            <a:br>
              <a:rPr lang="en-US" sz="3600" b="0" i="0" dirty="0"/>
            </a:br>
            <a:endParaRPr lang="en-US" dirty="0"/>
          </a:p>
        </p:txBody>
      </p:sp>
      <p:sp>
        <p:nvSpPr>
          <p:cNvPr id="3" name="Content Placeholder 2">
            <a:extLst>
              <a:ext uri="{FF2B5EF4-FFF2-40B4-BE49-F238E27FC236}">
                <a16:creationId xmlns:a16="http://schemas.microsoft.com/office/drawing/2014/main" id="{682E03A9-F7B6-B8B9-1B7B-10F135380DFF}"/>
              </a:ext>
            </a:extLst>
          </p:cNvPr>
          <p:cNvSpPr>
            <a:spLocks noGrp="1"/>
          </p:cNvSpPr>
          <p:nvPr>
            <p:ph idx="1"/>
          </p:nvPr>
        </p:nvSpPr>
        <p:spPr>
          <a:xfrm>
            <a:off x="677334" y="1930400"/>
            <a:ext cx="8596668" cy="3880773"/>
          </a:xfrm>
        </p:spPr>
        <p:txBody>
          <a:bodyPr/>
          <a:lstStyle/>
          <a:p>
            <a:pPr algn="l"/>
            <a:r>
              <a:rPr lang="en-US" b="1" dirty="0">
                <a:solidFill>
                  <a:srgbClr val="24292F"/>
                </a:solidFill>
                <a:latin typeface="-apple-system"/>
              </a:rPr>
              <a:t>Goals</a:t>
            </a:r>
            <a:r>
              <a:rPr lang="en-US" b="1" i="0" dirty="0">
                <a:solidFill>
                  <a:srgbClr val="24292F"/>
                </a:solidFill>
                <a:effectLst/>
                <a:latin typeface="-apple-system"/>
              </a:rPr>
              <a:t>:</a:t>
            </a:r>
          </a:p>
          <a:p>
            <a:pPr algn="l">
              <a:buFont typeface="+mj-lt"/>
              <a:buAutoNum type="arabicPeriod"/>
            </a:pPr>
            <a:r>
              <a:rPr lang="en-US" b="0" i="0" dirty="0">
                <a:solidFill>
                  <a:srgbClr val="24292F"/>
                </a:solidFill>
                <a:effectLst/>
                <a:latin typeface="-apple-system"/>
              </a:rPr>
              <a:t>The global CO2 emission trend - to see if the Paris Accord 2030 goal of CO2 emission could be reached. The Paris Accord states that the goal for emission should be at least a 40% reduction by 2030 compared to 1990 CO2 levels.</a:t>
            </a:r>
          </a:p>
          <a:p>
            <a:pPr algn="l">
              <a:buFont typeface="+mj-lt"/>
              <a:buAutoNum type="arabicPeriod"/>
            </a:pPr>
            <a:r>
              <a:rPr lang="en-US" b="0" i="0" dirty="0">
                <a:solidFill>
                  <a:srgbClr val="24292F"/>
                </a:solidFill>
                <a:effectLst/>
                <a:latin typeface="-apple-system"/>
              </a:rPr>
              <a:t>Statistical Analysis to find the countries that contributed the most to global CO2 emissions</a:t>
            </a:r>
            <a:endParaRPr lang="en-US" dirty="0"/>
          </a:p>
        </p:txBody>
      </p:sp>
    </p:spTree>
    <p:extLst>
      <p:ext uri="{BB962C8B-B14F-4D97-AF65-F5344CB8AC3E}">
        <p14:creationId xmlns:p14="http://schemas.microsoft.com/office/powerpoint/2010/main" val="311980127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806-AA4E-1115-37DE-A922D24B1D7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72777E4-3BD6-ADA3-F5C0-C990D8A63729}"/>
              </a:ext>
            </a:extLst>
          </p:cNvPr>
          <p:cNvSpPr>
            <a:spLocks noGrp="1"/>
          </p:cNvSpPr>
          <p:nvPr>
            <p:ph idx="1"/>
          </p:nvPr>
        </p:nvSpPr>
        <p:spPr/>
        <p:txBody>
          <a:bodyPr/>
          <a:lstStyle/>
          <a:p>
            <a:pPr algn="l">
              <a:buFont typeface="Arial" panose="020B0604020202020204" pitchFamily="34" charset="0"/>
              <a:buChar char="•"/>
            </a:pPr>
            <a:r>
              <a:rPr lang="en-US" b="0" i="0" dirty="0">
                <a:solidFill>
                  <a:srgbClr val="24292F"/>
                </a:solidFill>
                <a:effectLst/>
                <a:latin typeface="-apple-system"/>
              </a:rPr>
              <a:t>Linear Regression</a:t>
            </a:r>
          </a:p>
          <a:p>
            <a:pPr>
              <a:buFont typeface="Arial" panose="020B0604020202020204" pitchFamily="34" charset="0"/>
              <a:buChar char="•"/>
            </a:pPr>
            <a:r>
              <a:rPr lang="en-US" b="0" i="0" dirty="0">
                <a:solidFill>
                  <a:srgbClr val="24292F"/>
                </a:solidFill>
                <a:effectLst/>
                <a:latin typeface="-apple-system"/>
              </a:rPr>
              <a:t>Top 3 Polluters (2021)</a:t>
            </a:r>
          </a:p>
          <a:p>
            <a:pPr algn="l">
              <a:buFont typeface="Arial" panose="020B0604020202020204" pitchFamily="34" charset="0"/>
              <a:buChar char="•"/>
            </a:pPr>
            <a:r>
              <a:rPr lang="en-US" b="0" i="0" dirty="0">
                <a:solidFill>
                  <a:srgbClr val="24292F"/>
                </a:solidFill>
                <a:effectLst/>
                <a:latin typeface="-apple-system"/>
              </a:rPr>
              <a:t>Unsupervised Machine Learning</a:t>
            </a:r>
          </a:p>
          <a:p>
            <a:pPr algn="l">
              <a:buFont typeface="Arial" panose="020B0604020202020204" pitchFamily="34" charset="0"/>
              <a:buChar char="•"/>
            </a:pPr>
            <a:r>
              <a:rPr lang="en-US" b="0" i="0" dirty="0">
                <a:solidFill>
                  <a:srgbClr val="24292F"/>
                </a:solidFill>
                <a:effectLst/>
                <a:latin typeface="-apple-system"/>
              </a:rPr>
              <a:t>Deep Neural Network</a:t>
            </a:r>
          </a:p>
          <a:p>
            <a:endParaRPr lang="en-US" dirty="0"/>
          </a:p>
        </p:txBody>
      </p:sp>
    </p:spTree>
    <p:extLst>
      <p:ext uri="{BB962C8B-B14F-4D97-AF65-F5344CB8AC3E}">
        <p14:creationId xmlns:p14="http://schemas.microsoft.com/office/powerpoint/2010/main" val="304701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BB7-80E0-8F7B-4309-2FB85E182FF1}"/>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D3A9E1B4-23F9-5F22-3E87-DC12AF0BCFC3}"/>
              </a:ext>
            </a:extLst>
          </p:cNvPr>
          <p:cNvSpPr>
            <a:spLocks noGrp="1"/>
          </p:cNvSpPr>
          <p:nvPr>
            <p:ph idx="1"/>
          </p:nvPr>
        </p:nvSpPr>
        <p:spPr/>
        <p:txBody>
          <a:bodyPr/>
          <a:lstStyle/>
          <a:p>
            <a:r>
              <a:rPr lang="en-US" dirty="0"/>
              <a:t>Linear Regressions were made for 4 different timeframes</a:t>
            </a:r>
          </a:p>
          <a:p>
            <a:pPr>
              <a:buFont typeface="+mj-lt"/>
              <a:buAutoNum type="arabicPeriod"/>
            </a:pPr>
            <a:r>
              <a:rPr lang="en-US" dirty="0"/>
              <a:t>1750-2021</a:t>
            </a:r>
          </a:p>
          <a:p>
            <a:pPr>
              <a:buFont typeface="+mj-lt"/>
              <a:buAutoNum type="arabicPeriod"/>
            </a:pPr>
            <a:r>
              <a:rPr lang="en-US" dirty="0"/>
              <a:t>1900-2021</a:t>
            </a:r>
          </a:p>
          <a:p>
            <a:pPr>
              <a:buFont typeface="+mj-lt"/>
              <a:buAutoNum type="arabicPeriod"/>
            </a:pPr>
            <a:r>
              <a:rPr lang="en-US" dirty="0"/>
              <a:t>2000-2021</a:t>
            </a:r>
          </a:p>
          <a:p>
            <a:pPr>
              <a:buFont typeface="+mj-lt"/>
              <a:buAutoNum type="arabicPeriod"/>
            </a:pPr>
            <a:r>
              <a:rPr lang="en-US" dirty="0"/>
              <a:t>1980-2021</a:t>
            </a:r>
          </a:p>
          <a:p>
            <a:pPr>
              <a:buFont typeface="+mj-lt"/>
              <a:buAutoNum type="arabicPeriod"/>
            </a:pPr>
            <a:endParaRPr lang="en-US" dirty="0"/>
          </a:p>
        </p:txBody>
      </p:sp>
    </p:spTree>
    <p:extLst>
      <p:ext uri="{BB962C8B-B14F-4D97-AF65-F5344CB8AC3E}">
        <p14:creationId xmlns:p14="http://schemas.microsoft.com/office/powerpoint/2010/main" val="1691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F8-61F0-3825-6B26-7E8AA1A1B043}"/>
              </a:ext>
            </a:extLst>
          </p:cNvPr>
          <p:cNvSpPr>
            <a:spLocks noGrp="1"/>
          </p:cNvSpPr>
          <p:nvPr>
            <p:ph type="title"/>
          </p:nvPr>
        </p:nvSpPr>
        <p:spPr>
          <a:xfrm>
            <a:off x="677334" y="609600"/>
            <a:ext cx="8596667" cy="671298"/>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BF2CCFE3-2CB0-7B65-BE9D-FE1E016C2AFA}"/>
              </a:ext>
            </a:extLst>
          </p:cNvPr>
          <p:cNvPicPr>
            <a:picLocks noChangeAspect="1"/>
          </p:cNvPicPr>
          <p:nvPr/>
        </p:nvPicPr>
        <p:blipFill rotWithShape="1">
          <a:blip r:embed="rId2">
            <a:extLst>
              <a:ext uri="{28A0092B-C50C-407E-A947-70E740481C1C}">
                <a14:useLocalDpi xmlns:a14="http://schemas.microsoft.com/office/drawing/2010/main" val="0"/>
              </a:ext>
            </a:extLst>
          </a:blip>
          <a:srcRect l="17775" r="15866" b="3"/>
          <a:stretch/>
        </p:blipFill>
        <p:spPr>
          <a:xfrm>
            <a:off x="4933017" y="1280898"/>
            <a:ext cx="3898536" cy="2731772"/>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734B6917-353F-C0CA-7A88-67C748C023B4}"/>
              </a:ext>
            </a:extLst>
          </p:cNvPr>
          <p:cNvPicPr>
            <a:picLocks noChangeAspect="1"/>
          </p:cNvPicPr>
          <p:nvPr/>
        </p:nvPicPr>
        <p:blipFill rotWithShape="1">
          <a:blip r:embed="rId3">
            <a:extLst>
              <a:ext uri="{28A0092B-C50C-407E-A947-70E740481C1C}">
                <a14:useLocalDpi xmlns:a14="http://schemas.microsoft.com/office/drawing/2010/main" val="0"/>
              </a:ext>
            </a:extLst>
          </a:blip>
          <a:srcRect l="19908" r="11263" b="-4"/>
          <a:stretch/>
        </p:blipFill>
        <p:spPr>
          <a:xfrm>
            <a:off x="4997681" y="4010381"/>
            <a:ext cx="3833872" cy="2729484"/>
          </a:xfrm>
          <a:prstGeom prst="rect">
            <a:avLst/>
          </a:prstGeom>
        </p:spPr>
      </p:pic>
      <p:pic>
        <p:nvPicPr>
          <p:cNvPr id="11" name="Picture 10" descr="Chart, scatter chart&#10;&#10;Description automatically generated">
            <a:extLst>
              <a:ext uri="{FF2B5EF4-FFF2-40B4-BE49-F238E27FC236}">
                <a16:creationId xmlns:a16="http://schemas.microsoft.com/office/drawing/2014/main" id="{390FDC0D-4E1F-3134-3BAA-6AE92E1C7E7B}"/>
              </a:ext>
            </a:extLst>
          </p:cNvPr>
          <p:cNvPicPr>
            <a:picLocks noChangeAspect="1"/>
          </p:cNvPicPr>
          <p:nvPr/>
        </p:nvPicPr>
        <p:blipFill rotWithShape="1">
          <a:blip r:embed="rId4">
            <a:extLst>
              <a:ext uri="{28A0092B-C50C-407E-A947-70E740481C1C}">
                <a14:useLocalDpi xmlns:a14="http://schemas.microsoft.com/office/drawing/2010/main" val="0"/>
              </a:ext>
            </a:extLst>
          </a:blip>
          <a:srcRect l="16052" r="13881" b="-2"/>
          <a:stretch/>
        </p:blipFill>
        <p:spPr>
          <a:xfrm>
            <a:off x="593911" y="4010381"/>
            <a:ext cx="3896658" cy="2725120"/>
          </a:xfrm>
          <a:prstGeom prst="rect">
            <a:avLst/>
          </a:prstGeom>
        </p:spPr>
      </p:pic>
      <p:pic>
        <p:nvPicPr>
          <p:cNvPr id="14" name="Picture 13">
            <a:extLst>
              <a:ext uri="{FF2B5EF4-FFF2-40B4-BE49-F238E27FC236}">
                <a16:creationId xmlns:a16="http://schemas.microsoft.com/office/drawing/2014/main" id="{81DE1415-F165-D26D-A5BB-61AE8CE41250}"/>
              </a:ext>
            </a:extLst>
          </p:cNvPr>
          <p:cNvPicPr>
            <a:picLocks noChangeAspect="1"/>
          </p:cNvPicPr>
          <p:nvPr/>
        </p:nvPicPr>
        <p:blipFill>
          <a:blip r:embed="rId5"/>
          <a:stretch>
            <a:fillRect/>
          </a:stretch>
        </p:blipFill>
        <p:spPr>
          <a:xfrm>
            <a:off x="53378" y="1348264"/>
            <a:ext cx="4678960" cy="2662117"/>
          </a:xfrm>
          <a:prstGeom prst="rect">
            <a:avLst/>
          </a:prstGeom>
        </p:spPr>
      </p:pic>
      <p:sp>
        <p:nvSpPr>
          <p:cNvPr id="12" name="TextBox 11">
            <a:extLst>
              <a:ext uri="{FF2B5EF4-FFF2-40B4-BE49-F238E27FC236}">
                <a16:creationId xmlns:a16="http://schemas.microsoft.com/office/drawing/2014/main" id="{199EC1F0-6F40-DDD3-9D12-67C8B96C4F62}"/>
              </a:ext>
            </a:extLst>
          </p:cNvPr>
          <p:cNvSpPr txBox="1"/>
          <p:nvPr/>
        </p:nvSpPr>
        <p:spPr>
          <a:xfrm>
            <a:off x="677334" y="2326166"/>
            <a:ext cx="1476936" cy="738664"/>
          </a:xfrm>
          <a:prstGeom prst="rect">
            <a:avLst/>
          </a:prstGeom>
          <a:noFill/>
        </p:spPr>
        <p:txBody>
          <a:bodyPr wrap="square" rtlCol="0">
            <a:spAutoFit/>
          </a:bodyPr>
          <a:lstStyle/>
          <a:p>
            <a:r>
              <a:rPr lang="en-US" sz="1400" dirty="0"/>
              <a:t>Exponential Regression Needed</a:t>
            </a:r>
          </a:p>
        </p:txBody>
      </p:sp>
    </p:spTree>
    <p:extLst>
      <p:ext uri="{BB962C8B-B14F-4D97-AF65-F5344CB8AC3E}">
        <p14:creationId xmlns:p14="http://schemas.microsoft.com/office/powerpoint/2010/main" val="186346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99EE-63D3-DE6F-92BF-353E150C76D8}"/>
              </a:ext>
            </a:extLst>
          </p:cNvPr>
          <p:cNvSpPr>
            <a:spLocks noGrp="1"/>
          </p:cNvSpPr>
          <p:nvPr>
            <p:ph type="title"/>
          </p:nvPr>
        </p:nvSpPr>
        <p:spPr>
          <a:xfrm>
            <a:off x="677334" y="609600"/>
            <a:ext cx="8596667" cy="1320800"/>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Chart, line chart, scatter chart&#10;&#10;Description automatically generated">
            <a:extLst>
              <a:ext uri="{FF2B5EF4-FFF2-40B4-BE49-F238E27FC236}">
                <a16:creationId xmlns:a16="http://schemas.microsoft.com/office/drawing/2014/main" id="{7057F0E8-5221-380A-6FBC-72101BBB0D32}"/>
              </a:ext>
            </a:extLst>
          </p:cNvPr>
          <p:cNvPicPr>
            <a:picLocks noChangeAspect="1"/>
          </p:cNvPicPr>
          <p:nvPr/>
        </p:nvPicPr>
        <p:blipFill rotWithShape="1">
          <a:blip r:embed="rId2">
            <a:extLst>
              <a:ext uri="{28A0092B-C50C-407E-A947-70E740481C1C}">
                <a14:useLocalDpi xmlns:a14="http://schemas.microsoft.com/office/drawing/2010/main" val="0"/>
              </a:ext>
            </a:extLst>
          </a:blip>
          <a:srcRect l="20093" r="11448" b="-4"/>
          <a:stretch/>
        </p:blipFill>
        <p:spPr>
          <a:xfrm>
            <a:off x="4833922" y="4141041"/>
            <a:ext cx="3795738" cy="2716959"/>
          </a:xfrm>
          <a:prstGeom prst="rect">
            <a:avLst/>
          </a:prstGeom>
        </p:spPr>
      </p:pic>
      <p:pic>
        <p:nvPicPr>
          <p:cNvPr id="7" name="Picture 6" descr="Chart, line chart&#10;&#10;Description automatically generated">
            <a:extLst>
              <a:ext uri="{FF2B5EF4-FFF2-40B4-BE49-F238E27FC236}">
                <a16:creationId xmlns:a16="http://schemas.microsoft.com/office/drawing/2014/main" id="{BF0C3E47-BDD2-6F8D-EA33-414240BD3479}"/>
              </a:ext>
            </a:extLst>
          </p:cNvPr>
          <p:cNvPicPr>
            <a:picLocks noChangeAspect="1"/>
          </p:cNvPicPr>
          <p:nvPr/>
        </p:nvPicPr>
        <p:blipFill rotWithShape="1">
          <a:blip r:embed="rId3">
            <a:extLst>
              <a:ext uri="{28A0092B-C50C-407E-A947-70E740481C1C}">
                <a14:useLocalDpi xmlns:a14="http://schemas.microsoft.com/office/drawing/2010/main" val="0"/>
              </a:ext>
            </a:extLst>
          </a:blip>
          <a:srcRect l="17775" r="15866" b="3"/>
          <a:stretch/>
        </p:blipFill>
        <p:spPr>
          <a:xfrm>
            <a:off x="4773135" y="1444403"/>
            <a:ext cx="3856525" cy="2702335"/>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22BC5457-CFE3-27C4-4879-E606B71BC1B2}"/>
              </a:ext>
            </a:extLst>
          </p:cNvPr>
          <p:cNvPicPr>
            <a:picLocks noChangeAspect="1"/>
          </p:cNvPicPr>
          <p:nvPr/>
        </p:nvPicPr>
        <p:blipFill rotWithShape="1">
          <a:blip r:embed="rId4">
            <a:extLst>
              <a:ext uri="{28A0092B-C50C-407E-A947-70E740481C1C}">
                <a14:useLocalDpi xmlns:a14="http://schemas.microsoft.com/office/drawing/2010/main" val="0"/>
              </a:ext>
            </a:extLst>
          </a:blip>
          <a:srcRect l="7863" r="15230" b="-5"/>
          <a:stretch/>
        </p:blipFill>
        <p:spPr>
          <a:xfrm>
            <a:off x="907902" y="1444403"/>
            <a:ext cx="3795738" cy="2702335"/>
          </a:xfrm>
          <a:prstGeom prst="rect">
            <a:avLst/>
          </a:prstGeom>
        </p:spPr>
      </p:pic>
      <p:pic>
        <p:nvPicPr>
          <p:cNvPr id="11" name="Picture 10" descr="Chart, scatter chart&#10;&#10;Description automatically generated">
            <a:extLst>
              <a:ext uri="{FF2B5EF4-FFF2-40B4-BE49-F238E27FC236}">
                <a16:creationId xmlns:a16="http://schemas.microsoft.com/office/drawing/2014/main" id="{D7EA21C1-4F69-B18D-46F2-732311B76013}"/>
              </a:ext>
            </a:extLst>
          </p:cNvPr>
          <p:cNvPicPr>
            <a:picLocks noChangeAspect="1"/>
          </p:cNvPicPr>
          <p:nvPr/>
        </p:nvPicPr>
        <p:blipFill rotWithShape="1">
          <a:blip r:embed="rId5">
            <a:extLst>
              <a:ext uri="{28A0092B-C50C-407E-A947-70E740481C1C}">
                <a14:useLocalDpi xmlns:a14="http://schemas.microsoft.com/office/drawing/2010/main" val="0"/>
              </a:ext>
            </a:extLst>
          </a:blip>
          <a:srcRect l="16052" r="13881" b="-2"/>
          <a:stretch/>
        </p:blipFill>
        <p:spPr>
          <a:xfrm>
            <a:off x="838406" y="4143546"/>
            <a:ext cx="3865233" cy="2703143"/>
          </a:xfrm>
          <a:prstGeom prst="rect">
            <a:avLst/>
          </a:prstGeom>
        </p:spPr>
      </p:pic>
      <p:sp>
        <p:nvSpPr>
          <p:cNvPr id="12" name="TextBox 11">
            <a:extLst>
              <a:ext uri="{FF2B5EF4-FFF2-40B4-BE49-F238E27FC236}">
                <a16:creationId xmlns:a16="http://schemas.microsoft.com/office/drawing/2014/main" id="{4D5FB1D2-95A9-1AF4-DFCC-B6041629C86A}"/>
              </a:ext>
            </a:extLst>
          </p:cNvPr>
          <p:cNvSpPr txBox="1"/>
          <p:nvPr/>
        </p:nvSpPr>
        <p:spPr>
          <a:xfrm>
            <a:off x="3821793" y="3378570"/>
            <a:ext cx="663388" cy="230832"/>
          </a:xfrm>
          <a:prstGeom prst="rect">
            <a:avLst/>
          </a:prstGeom>
          <a:noFill/>
        </p:spPr>
        <p:txBody>
          <a:bodyPr wrap="square" rtlCol="0">
            <a:spAutoFit/>
          </a:bodyPr>
          <a:lstStyle/>
          <a:p>
            <a:r>
              <a:rPr lang="en-US" sz="900" dirty="0"/>
              <a:t>R2=0.987</a:t>
            </a:r>
          </a:p>
        </p:txBody>
      </p:sp>
      <p:sp>
        <p:nvSpPr>
          <p:cNvPr id="13" name="TextBox 12">
            <a:extLst>
              <a:ext uri="{FF2B5EF4-FFF2-40B4-BE49-F238E27FC236}">
                <a16:creationId xmlns:a16="http://schemas.microsoft.com/office/drawing/2014/main" id="{84BC0097-642B-11D9-8D83-2ABED35EEB62}"/>
              </a:ext>
            </a:extLst>
          </p:cNvPr>
          <p:cNvSpPr txBox="1"/>
          <p:nvPr/>
        </p:nvSpPr>
        <p:spPr>
          <a:xfrm>
            <a:off x="3794899" y="6165219"/>
            <a:ext cx="663388" cy="230832"/>
          </a:xfrm>
          <a:prstGeom prst="rect">
            <a:avLst/>
          </a:prstGeom>
          <a:noFill/>
        </p:spPr>
        <p:txBody>
          <a:bodyPr wrap="square" rtlCol="0">
            <a:spAutoFit/>
          </a:bodyPr>
          <a:lstStyle/>
          <a:p>
            <a:r>
              <a:rPr lang="en-US" sz="900" dirty="0"/>
              <a:t>R2=0.914</a:t>
            </a:r>
          </a:p>
        </p:txBody>
      </p:sp>
      <p:sp>
        <p:nvSpPr>
          <p:cNvPr id="14" name="TextBox 13">
            <a:extLst>
              <a:ext uri="{FF2B5EF4-FFF2-40B4-BE49-F238E27FC236}">
                <a16:creationId xmlns:a16="http://schemas.microsoft.com/office/drawing/2014/main" id="{1354B660-04C7-669A-8F51-EE324E1D04B3}"/>
              </a:ext>
            </a:extLst>
          </p:cNvPr>
          <p:cNvSpPr txBox="1"/>
          <p:nvPr/>
        </p:nvSpPr>
        <p:spPr>
          <a:xfrm>
            <a:off x="7481856" y="6165219"/>
            <a:ext cx="663388" cy="230832"/>
          </a:xfrm>
          <a:prstGeom prst="rect">
            <a:avLst/>
          </a:prstGeom>
          <a:noFill/>
        </p:spPr>
        <p:txBody>
          <a:bodyPr wrap="square" rtlCol="0">
            <a:spAutoFit/>
          </a:bodyPr>
          <a:lstStyle/>
          <a:p>
            <a:r>
              <a:rPr lang="en-US" sz="900" dirty="0"/>
              <a:t>R2=0.964</a:t>
            </a:r>
          </a:p>
        </p:txBody>
      </p:sp>
      <p:sp>
        <p:nvSpPr>
          <p:cNvPr id="16" name="TextBox 15">
            <a:extLst>
              <a:ext uri="{FF2B5EF4-FFF2-40B4-BE49-F238E27FC236}">
                <a16:creationId xmlns:a16="http://schemas.microsoft.com/office/drawing/2014/main" id="{37614D47-4E3C-581F-3D5A-F9C06D45CA28}"/>
              </a:ext>
            </a:extLst>
          </p:cNvPr>
          <p:cNvSpPr txBox="1"/>
          <p:nvPr/>
        </p:nvSpPr>
        <p:spPr>
          <a:xfrm>
            <a:off x="7481856" y="3378570"/>
            <a:ext cx="663388" cy="230832"/>
          </a:xfrm>
          <a:prstGeom prst="rect">
            <a:avLst/>
          </a:prstGeom>
          <a:noFill/>
        </p:spPr>
        <p:txBody>
          <a:bodyPr wrap="square" rtlCol="0">
            <a:spAutoFit/>
          </a:bodyPr>
          <a:lstStyle/>
          <a:p>
            <a:r>
              <a:rPr lang="en-US" sz="900" dirty="0"/>
              <a:t>R2=0.907</a:t>
            </a:r>
          </a:p>
        </p:txBody>
      </p:sp>
    </p:spTree>
    <p:extLst>
      <p:ext uri="{BB962C8B-B14F-4D97-AF65-F5344CB8AC3E}">
        <p14:creationId xmlns:p14="http://schemas.microsoft.com/office/powerpoint/2010/main" val="3770599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0</TotalTime>
  <Words>870</Words>
  <Application>Microsoft Office PowerPoint</Application>
  <PresentationFormat>Widescreen</PresentationFormat>
  <Paragraphs>70</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Slack-Lato</vt:lpstr>
      <vt:lpstr>Arial</vt:lpstr>
      <vt:lpstr>Trebuchet MS</vt:lpstr>
      <vt:lpstr>Wingdings 3</vt:lpstr>
      <vt:lpstr>Facet</vt:lpstr>
      <vt:lpstr>CO2 Emission Trends</vt:lpstr>
      <vt:lpstr>Structure</vt:lpstr>
      <vt:lpstr>Data Exploration</vt:lpstr>
      <vt:lpstr>Data Cleaning </vt:lpstr>
      <vt:lpstr>Goals </vt:lpstr>
      <vt:lpstr>Analysis</vt:lpstr>
      <vt:lpstr>Linear Regression</vt:lpstr>
      <vt:lpstr>Timeframes Comparison</vt:lpstr>
      <vt:lpstr>Timeframes Comparison</vt:lpstr>
      <vt:lpstr>Prediction Model Results</vt:lpstr>
      <vt:lpstr>Model Comparison (Removing Outlier)</vt:lpstr>
      <vt:lpstr>Top 3 Polluters (2021)</vt:lpstr>
      <vt:lpstr>Unsupervised Machine Learning </vt:lpstr>
      <vt:lpstr>Unsupervised ML 1970</vt:lpstr>
      <vt:lpstr>Unsupervised ML 2000</vt:lpstr>
      <vt:lpstr>Unsupervised ML 2021</vt:lpstr>
      <vt:lpstr>Deep Neural Network</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 Trends</dc:title>
  <dc:creator>Lesly Boulos</dc:creator>
  <cp:lastModifiedBy>Lesly Boulos</cp:lastModifiedBy>
  <cp:revision>11</cp:revision>
  <dcterms:created xsi:type="dcterms:W3CDTF">2023-02-06T00:17:41Z</dcterms:created>
  <dcterms:modified xsi:type="dcterms:W3CDTF">2023-02-06T02:43:34Z</dcterms:modified>
</cp:coreProperties>
</file>